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6"/>
    <p:sldMasterId id="2147483660" r:id="rId7"/>
    <p:sldMasterId id="2147483678" r:id="rId8"/>
  </p:sldMasterIdLst>
  <p:notesMasterIdLst>
    <p:notesMasterId r:id="rId41"/>
  </p:notesMasterIdLst>
  <p:handoutMasterIdLst>
    <p:handoutMasterId r:id="rId42"/>
  </p:handoutMasterIdLst>
  <p:sldIdLst>
    <p:sldId id="541" r:id="rId9"/>
    <p:sldId id="565" r:id="rId10"/>
    <p:sldId id="569" r:id="rId11"/>
    <p:sldId id="568" r:id="rId12"/>
    <p:sldId id="566" r:id="rId13"/>
    <p:sldId id="594" r:id="rId14"/>
    <p:sldId id="595" r:id="rId15"/>
    <p:sldId id="596" r:id="rId16"/>
    <p:sldId id="601" r:id="rId17"/>
    <p:sldId id="616" r:id="rId18"/>
    <p:sldId id="618" r:id="rId19"/>
    <p:sldId id="617" r:id="rId20"/>
    <p:sldId id="591" r:id="rId21"/>
    <p:sldId id="597" r:id="rId22"/>
    <p:sldId id="598" r:id="rId23"/>
    <p:sldId id="599" r:id="rId24"/>
    <p:sldId id="600" r:id="rId25"/>
    <p:sldId id="606" r:id="rId26"/>
    <p:sldId id="602" r:id="rId27"/>
    <p:sldId id="620" r:id="rId28"/>
    <p:sldId id="621" r:id="rId29"/>
    <p:sldId id="603" r:id="rId30"/>
    <p:sldId id="604" r:id="rId31"/>
    <p:sldId id="605" r:id="rId32"/>
    <p:sldId id="611" r:id="rId33"/>
    <p:sldId id="614" r:id="rId34"/>
    <p:sldId id="622" r:id="rId35"/>
    <p:sldId id="612" r:id="rId36"/>
    <p:sldId id="615" r:id="rId37"/>
    <p:sldId id="619" r:id="rId38"/>
    <p:sldId id="613" r:id="rId39"/>
    <p:sldId id="593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3E4AD26-A91E-4E11-8F27-816FC7A75AB4}">
          <p14:sldIdLst>
            <p14:sldId id="541"/>
            <p14:sldId id="565"/>
            <p14:sldId id="569"/>
            <p14:sldId id="568"/>
            <p14:sldId id="566"/>
            <p14:sldId id="594"/>
            <p14:sldId id="595"/>
            <p14:sldId id="596"/>
            <p14:sldId id="601"/>
            <p14:sldId id="616"/>
            <p14:sldId id="618"/>
            <p14:sldId id="617"/>
            <p14:sldId id="591"/>
            <p14:sldId id="597"/>
            <p14:sldId id="598"/>
            <p14:sldId id="599"/>
            <p14:sldId id="600"/>
            <p14:sldId id="606"/>
            <p14:sldId id="602"/>
            <p14:sldId id="620"/>
            <p14:sldId id="621"/>
            <p14:sldId id="603"/>
            <p14:sldId id="604"/>
            <p14:sldId id="605"/>
            <p14:sldId id="611"/>
            <p14:sldId id="614"/>
            <p14:sldId id="622"/>
            <p14:sldId id="612"/>
            <p14:sldId id="615"/>
            <p14:sldId id="619"/>
            <p14:sldId id="613"/>
            <p14:sldId id="59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orient="horz" pos="3048">
          <p15:clr>
            <a:srgbClr val="A4A3A4"/>
          </p15:clr>
        </p15:guide>
        <p15:guide id="4" orient="horz" pos="731">
          <p15:clr>
            <a:srgbClr val="A4A3A4"/>
          </p15:clr>
        </p15:guide>
        <p15:guide id="5" orient="horz" pos="2216">
          <p15:clr>
            <a:srgbClr val="A4A3A4"/>
          </p15:clr>
        </p15:guide>
        <p15:guide id="6" pos="370">
          <p15:clr>
            <a:srgbClr val="A4A3A4"/>
          </p15:clr>
        </p15:guide>
        <p15:guide id="7" pos="7310">
          <p15:clr>
            <a:srgbClr val="A4A3A4"/>
          </p15:clr>
        </p15:guide>
        <p15:guide id="8" pos="550">
          <p15:clr>
            <a:srgbClr val="A4A3A4"/>
          </p15:clr>
        </p15:guide>
        <p15:guide id="9" orient="horz" pos="3720">
          <p15:clr>
            <a:srgbClr val="A4A3A4"/>
          </p15:clr>
        </p15:guide>
        <p15:guide id="10" orient="horz" pos="2085">
          <p15:clr>
            <a:srgbClr val="A4A3A4"/>
          </p15:clr>
        </p15:guide>
        <p15:guide id="11" orient="horz" pos="2280">
          <p15:clr>
            <a:srgbClr val="A4A3A4"/>
          </p15:clr>
        </p15:guide>
        <p15:guide id="12" orient="horz" pos="3816">
          <p15:clr>
            <a:srgbClr val="A4A3A4"/>
          </p15:clr>
        </p15:guide>
        <p15:guide id="13" pos="24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k Stone" initials="MS" lastIdx="1" clrIdx="0">
    <p:extLst>
      <p:ext uri="{19B8F6BF-5375-455C-9EA6-DF929625EA0E}">
        <p15:presenceInfo xmlns:p15="http://schemas.microsoft.com/office/powerpoint/2012/main" userId="S-1-5-21-124525095-708259637-1543119021-935102" providerId="AD"/>
      </p:ext>
    </p:extLst>
  </p:cmAuthor>
  <p:cmAuthor id="2" name="Mary Feil-Jacobs" initials="MFJ" lastIdx="56" clrIdx="1"/>
  <p:cmAuthor id="3" name="Christophe Fiessinger" initials="CF" lastIdx="3" clrIdx="2">
    <p:extLst>
      <p:ext uri="{19B8F6BF-5375-455C-9EA6-DF929625EA0E}">
        <p15:presenceInfo xmlns:p15="http://schemas.microsoft.com/office/powerpoint/2012/main" userId="S-1-5-21-2127521184-1604012920-1887927527-368205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2C6"/>
    <a:srgbClr val="0071BC"/>
    <a:srgbClr val="D9D9D9"/>
    <a:srgbClr val="969696"/>
    <a:srgbClr val="33CCFF"/>
    <a:srgbClr val="7CB6E1"/>
    <a:srgbClr val="59A3DA"/>
    <a:srgbClr val="FBFBFB"/>
    <a:srgbClr val="505050"/>
    <a:srgbClr val="545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34" autoAdjust="0"/>
    <p:restoredTop sz="87433" autoAdjust="0"/>
  </p:normalViewPr>
  <p:slideViewPr>
    <p:cSldViewPr snapToGrid="0" snapToObjects="1">
      <p:cViewPr varScale="1">
        <p:scale>
          <a:sx n="65" d="100"/>
          <a:sy n="65" d="100"/>
        </p:scale>
        <p:origin x="1146" y="66"/>
      </p:cViewPr>
      <p:guideLst>
        <p:guide orient="horz" pos="2160"/>
        <p:guide pos="3840"/>
        <p:guide orient="horz" pos="3048"/>
        <p:guide orient="horz" pos="731"/>
        <p:guide orient="horz" pos="2216"/>
        <p:guide pos="370"/>
        <p:guide pos="7310"/>
        <p:guide pos="550"/>
        <p:guide orient="horz" pos="3720"/>
        <p:guide orient="horz" pos="2085"/>
        <p:guide orient="horz" pos="2280"/>
        <p:guide orient="horz" pos="3816"/>
        <p:guide pos="240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30" d="100"/>
        <a:sy n="130" d="100"/>
      </p:scale>
      <p:origin x="0" y="0"/>
    </p:cViewPr>
  </p:sorterViewPr>
  <p:notesViewPr>
    <p:cSldViewPr snapToGrid="0" snapToObjects="1">
      <p:cViewPr varScale="1">
        <p:scale>
          <a:sx n="58" d="100"/>
          <a:sy n="58" d="100"/>
        </p:scale>
        <p:origin x="2790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slide" Target="slides/slide31.xml"/><Relationship Id="rId21" Type="http://schemas.openxmlformats.org/officeDocument/2006/relationships/slide" Target="slides/slide13.xml"/><Relationship Id="rId34" Type="http://schemas.openxmlformats.org/officeDocument/2006/relationships/slide" Target="slides/slide26.xml"/><Relationship Id="rId42" Type="http://schemas.openxmlformats.org/officeDocument/2006/relationships/handoutMaster" Target="handoutMasters/handoutMaster1.xml"/><Relationship Id="rId47" Type="http://schemas.openxmlformats.org/officeDocument/2006/relationships/tableStyles" Target="tableStyles.xml"/><Relationship Id="rId7" Type="http://schemas.openxmlformats.org/officeDocument/2006/relationships/slideMaster" Target="slideMasters/slideMaster2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9" Type="http://schemas.openxmlformats.org/officeDocument/2006/relationships/slide" Target="slides/slide2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slide" Target="slides/slide24.xml"/><Relationship Id="rId37" Type="http://schemas.openxmlformats.org/officeDocument/2006/relationships/slide" Target="slides/slide29.xml"/><Relationship Id="rId40" Type="http://schemas.openxmlformats.org/officeDocument/2006/relationships/slide" Target="slides/slide32.xml"/><Relationship Id="rId45" Type="http://schemas.openxmlformats.org/officeDocument/2006/relationships/viewProps" Target="viewProps.xml"/><Relationship Id="rId5" Type="http://schemas.openxmlformats.org/officeDocument/2006/relationships/customXml" Target="../customXml/item5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slide" Target="slides/slide28.xml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slide" Target="slides/slide23.xml"/><Relationship Id="rId44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slide" Target="slides/slide27.xml"/><Relationship Id="rId43" Type="http://schemas.openxmlformats.org/officeDocument/2006/relationships/commentAuthors" Target="commentAuthors.xml"/><Relationship Id="rId8" Type="http://schemas.openxmlformats.org/officeDocument/2006/relationships/slideMaster" Target="slideMasters/slideMaster3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slide" Target="slides/slide25.xml"/><Relationship Id="rId38" Type="http://schemas.openxmlformats.org/officeDocument/2006/relationships/slide" Target="slides/slide30.xml"/><Relationship Id="rId46" Type="http://schemas.openxmlformats.org/officeDocument/2006/relationships/theme" Target="theme/theme1.xml"/><Relationship Id="rId20" Type="http://schemas.openxmlformats.org/officeDocument/2006/relationships/slide" Target="slides/slide12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D9AED2-0EDC-41D4-9E17-C6F0028F92E6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7E0618-4BE6-41D8-BDC9-B2BB6BC9D72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74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EFCE36-25C5-4CA5-A178-0B2B6B82BC53}" type="datetimeFigureOut">
              <a:rPr lang="en-US" smtClean="0"/>
              <a:pPr/>
              <a:t>4/15/2016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CE5716-D24E-4FC4-B470-2C33324D5CA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128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D95996-F446-43CA-BB10-71AE2A864C59}" type="slidenum">
              <a:rPr lang="en-US" smtClean="0">
                <a:solidFill>
                  <a:prstClr val="black"/>
                </a:solidFill>
              </a:rPr>
              <a:pPr/>
              <a:t>1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78001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991532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666874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41804359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28194874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299026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67446954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33849967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1041785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86055841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7227545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125946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34659031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9853530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64996025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5880611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89159936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6006706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14517441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5559454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83847703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399781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7538303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68735375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34792188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451833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4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27204252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418433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2726688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/>
          </a:p>
        </p:txBody>
      </p:sp>
    </p:spTree>
    <p:extLst>
      <p:ext uri="{BB962C8B-B14F-4D97-AF65-F5344CB8AC3E}">
        <p14:creationId xmlns:p14="http://schemas.microsoft.com/office/powerpoint/2010/main" val="3058597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1681303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395288" y="693738"/>
            <a:ext cx="6069012" cy="3414712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863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5988" y="4343400"/>
            <a:ext cx="5026025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470" tIns="44441" rIns="90470" bIns="44441"/>
          <a:lstStyle/>
          <a:p>
            <a:pPr>
              <a:lnSpc>
                <a:spcPct val="87000"/>
              </a:lnSpc>
            </a:pPr>
            <a:endParaRPr lang="es-AR" altLang="es-AR" dirty="0"/>
          </a:p>
        </p:txBody>
      </p:sp>
    </p:spTree>
    <p:extLst>
      <p:ext uri="{BB962C8B-B14F-4D97-AF65-F5344CB8AC3E}">
        <p14:creationId xmlns:p14="http://schemas.microsoft.com/office/powerpoint/2010/main" val="2311130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7" y="228602"/>
            <a:ext cx="11151918" cy="6663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7" y="1447799"/>
            <a:ext cx="11151918" cy="83086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796"/>
              </a:spcAft>
              <a:buNone/>
              <a:defRPr sz="3537" spc="-89" baseline="0"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354"/>
              </a:spcAft>
              <a:buNone/>
              <a:defRPr sz="1768" spc="-44" baseline="0"/>
            </a:lvl2pPr>
            <a:lvl3pPr marL="0" indent="0">
              <a:spcBef>
                <a:spcPts val="0"/>
              </a:spcBef>
              <a:spcAft>
                <a:spcPts val="354"/>
              </a:spcAft>
              <a:buNone/>
              <a:defRPr sz="1768"/>
            </a:lvl3pPr>
            <a:lvl4pPr marL="0" indent="0">
              <a:spcBef>
                <a:spcPts val="0"/>
              </a:spcBef>
              <a:spcAft>
                <a:spcPts val="354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54"/>
              </a:spcAft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9982509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69239" y="1189177"/>
            <a:ext cx="11653523" cy="1681486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1961"/>
            </a:lvl2pPr>
            <a:lvl3pPr marL="224097" indent="0">
              <a:buNone/>
              <a:defRPr/>
            </a:lvl3pPr>
            <a:lvl4pPr marL="448193" indent="0">
              <a:buNone/>
              <a:defRPr/>
            </a:lvl4pPr>
            <a:lvl5pPr marL="67229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3020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94340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Blue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9560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ection Title Blue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7886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9058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Title Accent Colo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9141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Title Accent Color 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07203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3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35301" y="2084176"/>
            <a:ext cx="9575874" cy="2404306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>
                        <a:lumMod val="40000"/>
                        <a:lumOff val="60000"/>
                      </a:schemeClr>
                    </a:gs>
                    <a:gs pos="99000">
                      <a:schemeClr val="tx2">
                        <a:lumMod val="40000"/>
                        <a:lumOff val="60000"/>
                      </a:schemeClr>
                    </a:gs>
                  </a:gsLst>
                  <a:lin ang="5400000" scaled="0"/>
                </a:gradFill>
                <a:latin typeface="Segoe UI Light" pitchFamily="34" charset="0"/>
              </a:defRPr>
            </a:lvl1pPr>
            <a:lvl2pPr marL="0" indent="0">
              <a:buFontTx/>
              <a:buNone/>
              <a:defRPr sz="1863">
                <a:latin typeface="Segoe UI Light" pitchFamily="34" charset="0"/>
              </a:defRPr>
            </a:lvl2pPr>
            <a:lvl3pPr marL="223957" indent="0">
              <a:buNone/>
              <a:defRPr>
                <a:latin typeface="Segoe UI Light" pitchFamily="34" charset="0"/>
              </a:defRPr>
            </a:lvl3pPr>
            <a:lvl4pPr marL="447917" indent="0">
              <a:buNone/>
              <a:defRPr>
                <a:latin typeface="Segoe UI Light" pitchFamily="34" charset="0"/>
              </a:defRPr>
            </a:lvl4pPr>
            <a:lvl5pPr marL="671874" indent="0">
              <a:buNone/>
              <a:defRPr>
                <a:latin typeface="Segoe UI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15519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300" y="831186"/>
            <a:ext cx="9575872" cy="899665"/>
          </a:xfrm>
        </p:spPr>
        <p:txBody>
          <a:bodyPr/>
          <a:lstStyle>
            <a:lvl1pPr>
              <a:defRPr sz="4803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1335300" y="2084176"/>
            <a:ext cx="9575872" cy="2404306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  <a:latin typeface="Segoe UI Light" pitchFamily="34" charset="0"/>
              </a:defRPr>
            </a:lvl1pPr>
            <a:lvl2pPr marL="0" indent="0">
              <a:buFontTx/>
              <a:buNone/>
              <a:defRPr sz="1863">
                <a:solidFill>
                  <a:schemeClr val="tx1"/>
                </a:solidFill>
                <a:latin typeface="Segoe UI Light" pitchFamily="34" charset="0"/>
              </a:defRPr>
            </a:lvl2pPr>
            <a:lvl3pPr marL="223957" indent="0">
              <a:buNone/>
              <a:defRPr>
                <a:solidFill>
                  <a:schemeClr val="tx1"/>
                </a:solidFill>
                <a:latin typeface="Segoe UI Light" pitchFamily="34" charset="0"/>
              </a:defRPr>
            </a:lvl3pPr>
            <a:lvl4pPr marL="447917" indent="0">
              <a:buNone/>
              <a:defRPr>
                <a:solidFill>
                  <a:schemeClr val="tx1"/>
                </a:solidFill>
                <a:latin typeface="Segoe UI Light" pitchFamily="34" charset="0"/>
              </a:defRPr>
            </a:lvl4pPr>
            <a:lvl5pPr marL="671874" indent="0">
              <a:buNone/>
              <a:defRPr>
                <a:solidFill>
                  <a:schemeClr val="tx1"/>
                </a:solidFill>
                <a:latin typeface="Segoe UI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319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3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321717" y="2084177"/>
            <a:ext cx="4652894" cy="2848660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431">
                <a:solidFill>
                  <a:schemeClr val="tx1"/>
                </a:solidFill>
                <a:latin typeface="Segoe UI Light" pitchFamily="34" charset="0"/>
              </a:defRPr>
            </a:lvl1pPr>
            <a:lvl2pPr marL="0" indent="0">
              <a:buNone/>
              <a:defRPr sz="1863">
                <a:latin typeface="Segoe UI Light" pitchFamily="34" charset="0"/>
              </a:defRPr>
            </a:lvl2pPr>
            <a:lvl3pPr marL="227068" indent="0">
              <a:buNone/>
              <a:tabLst/>
              <a:defRPr sz="1863">
                <a:latin typeface="Segoe UI Light" pitchFamily="34" charset="0"/>
              </a:defRPr>
            </a:lvl3pPr>
            <a:lvl4pPr marL="451027" indent="0">
              <a:buNone/>
              <a:defRPr>
                <a:latin typeface="Segoe UI Light" pitchFamily="34" charset="0"/>
              </a:defRPr>
            </a:lvl4pPr>
            <a:lvl5pPr marL="671874" indent="0">
              <a:buNone/>
              <a:tabLst/>
              <a:defRPr>
                <a:latin typeface="Segoe UI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223069" y="2084177"/>
            <a:ext cx="4661409" cy="2848660"/>
          </a:xfrm>
        </p:spPr>
        <p:txBody>
          <a:bodyPr wrap="square">
            <a:spAutoFit/>
          </a:bodyPr>
          <a:lstStyle>
            <a:lvl1pPr marL="0" indent="0">
              <a:spcBef>
                <a:spcPts val="1200"/>
              </a:spcBef>
              <a:buClr>
                <a:schemeClr val="tx1"/>
              </a:buClr>
              <a:buFont typeface="Wingdings" pitchFamily="2" charset="2"/>
              <a:buNone/>
              <a:defRPr sz="3431">
                <a:solidFill>
                  <a:schemeClr val="tx1"/>
                </a:solidFill>
                <a:latin typeface="Segoe UI Light" pitchFamily="34" charset="0"/>
              </a:defRPr>
            </a:lvl1pPr>
            <a:lvl2pPr marL="0" indent="0">
              <a:buNone/>
              <a:defRPr sz="1863">
                <a:latin typeface="Segoe UI Light" pitchFamily="34" charset="0"/>
              </a:defRPr>
            </a:lvl2pPr>
            <a:lvl3pPr marL="227068" indent="0">
              <a:buNone/>
              <a:tabLst/>
              <a:defRPr sz="1863">
                <a:latin typeface="Segoe UI Light" pitchFamily="34" charset="0"/>
              </a:defRPr>
            </a:lvl3pPr>
            <a:lvl4pPr marL="451027" indent="0">
              <a:buNone/>
              <a:defRPr>
                <a:latin typeface="Segoe UI Light" pitchFamily="34" charset="0"/>
              </a:defRPr>
            </a:lvl4pPr>
            <a:lvl5pPr marL="671874" indent="0">
              <a:buNone/>
              <a:tabLst/>
              <a:defRPr>
                <a:latin typeface="Segoe UI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578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7" y="228602"/>
            <a:ext cx="11151918" cy="6663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7" y="1447801"/>
            <a:ext cx="11151918" cy="1768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66091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2-color Non-bullet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 hasCustomPrompt="1"/>
          </p:nvPr>
        </p:nvSpPr>
        <p:spPr>
          <a:xfrm>
            <a:off x="1335305" y="831181"/>
            <a:ext cx="4639311" cy="876540"/>
          </a:xfrm>
        </p:spPr>
        <p:txBody>
          <a:bodyPr anchor="b" anchorCtr="0"/>
          <a:lstStyle>
            <a:lvl1pPr>
              <a:defRPr sz="4803" spc="-149" baseline="0">
                <a:latin typeface="Segoe UI Light" pitchFamily="34" charset="0"/>
                <a:cs typeface="Consolas" pitchFamily="49" charset="0"/>
              </a:defRPr>
            </a:lvl1pPr>
          </a:lstStyle>
          <a:p>
            <a:r>
              <a:rPr lang="en-US" dirty="0" smtClean="0"/>
              <a:t>Title Main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1335305" y="2084175"/>
            <a:ext cx="4639311" cy="396656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63" spc="-68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cs typeface="Vijaya" pitchFamily="34" charset="0"/>
              </a:defRPr>
            </a:lvl1pPr>
          </a:lstStyle>
          <a:p>
            <a:pPr lvl="0"/>
            <a:r>
              <a:rPr lang="en-US" dirty="0" smtClean="0"/>
              <a:t>Chart information</a:t>
            </a:r>
          </a:p>
          <a:p>
            <a:pPr lvl="0"/>
            <a:r>
              <a:rPr lang="en-US" dirty="0" smtClean="0"/>
              <a:t>Details of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3148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3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2453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21032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611845" y="291070"/>
            <a:ext cx="10985651" cy="2547645"/>
          </a:xfrm>
          <a:prstGeom prst="rect">
            <a:avLst/>
          </a:prstGeom>
        </p:spPr>
        <p:txBody>
          <a:bodyPr/>
          <a:lstStyle>
            <a:lvl1pPr marL="284614" indent="-284614">
              <a:buClr>
                <a:schemeClr val="tx1"/>
              </a:buClr>
              <a:buSzPct val="90000"/>
              <a:buFont typeface="Arial" pitchFamily="34" charset="0"/>
              <a:buChar char="•"/>
              <a:defRPr sz="323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  <a:lvl2pPr marL="559894" indent="-275282">
              <a:buClr>
                <a:schemeClr val="tx1"/>
              </a:buClr>
              <a:buSzPct val="90000"/>
              <a:buFont typeface="Arial" pitchFamily="34" charset="0"/>
              <a:buChar char="•"/>
              <a:defRPr sz="284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2pPr>
            <a:lvl3pPr marL="844509" indent="-284614">
              <a:buClr>
                <a:schemeClr val="tx1"/>
              </a:buClr>
              <a:buSzPct val="90000"/>
              <a:buFont typeface="Arial" pitchFamily="34" charset="0"/>
              <a:buChar char="•"/>
              <a:defRPr sz="235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3pPr>
            <a:lvl4pPr marL="1068466" indent="-223957">
              <a:buClr>
                <a:schemeClr val="tx1"/>
              </a:buClr>
              <a:buSzPct val="90000"/>
              <a:buFont typeface="Arial" pitchFamily="34" charset="0"/>
              <a:buChar char="•"/>
              <a:defRPr sz="1863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4pPr>
            <a:lvl5pPr marL="1292426" indent="-223957">
              <a:buClr>
                <a:schemeClr val="tx1"/>
              </a:buClr>
              <a:buSzPct val="90000"/>
              <a:buFont typeface="Arial" pitchFamily="34" charset="0"/>
              <a:buChar char="•"/>
              <a:defRPr sz="1765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 Light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 smtClean="0"/>
              <a:t>Use this Layout for Speaker Notes slides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" y="6238878"/>
            <a:ext cx="12192001" cy="619126"/>
          </a:xfrm>
          <a:prstGeom prst="rect">
            <a:avLst/>
          </a:prstGeom>
          <a:solidFill>
            <a:srgbClr val="FFFF99"/>
          </a:solidFill>
        </p:spPr>
        <p:txBody>
          <a:bodyPr wrap="square" lIns="155360" tIns="77680" rIns="155360" bIns="77680" anchor="b" anchorCtr="0">
            <a:noAutofit/>
          </a:bodyPr>
          <a:lstStyle>
            <a:lvl1pPr algn="r">
              <a:buFont typeface="Arial" pitchFamily="34" charset="0"/>
              <a:buNone/>
              <a:defRPr sz="3431" spc="-49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 smtClean="0"/>
              <a:t>Next: [enter following slide title here]</a:t>
            </a:r>
          </a:p>
        </p:txBody>
      </p:sp>
    </p:spTree>
    <p:extLst>
      <p:ext uri="{BB962C8B-B14F-4D97-AF65-F5344CB8AC3E}">
        <p14:creationId xmlns:p14="http://schemas.microsoft.com/office/powerpoint/2010/main" val="15277515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82915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9249" y="402781"/>
            <a:ext cx="11151918" cy="747897"/>
          </a:xfrm>
        </p:spPr>
        <p:txBody>
          <a:bodyPr/>
          <a:lstStyle>
            <a:lvl1pPr>
              <a:defRPr sz="5196">
                <a:solidFill>
                  <a:schemeClr val="bg1"/>
                </a:solidFill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9" y="1370529"/>
            <a:ext cx="11151918" cy="1154226"/>
          </a:xfrm>
        </p:spPr>
        <p:txBody>
          <a:bodyPr/>
          <a:lstStyle>
            <a:lvl1pPr marL="3173" indent="0">
              <a:spcBef>
                <a:spcPts val="0"/>
              </a:spcBef>
              <a:spcAft>
                <a:spcPts val="900"/>
              </a:spcAft>
              <a:buSzPct val="80000"/>
              <a:buFont typeface="Arial" pitchFamily="34" charset="0"/>
              <a:buNone/>
              <a:defRPr sz="4019" spc="-100" baseline="0">
                <a:solidFill>
                  <a:schemeClr val="bg1"/>
                </a:solidFill>
                <a:latin typeface="Segoe UI Light" pitchFamily="34" charset="0"/>
              </a:defRPr>
            </a:lvl1pPr>
            <a:lvl2pPr marL="3173" indent="0">
              <a:spcBef>
                <a:spcPts val="0"/>
              </a:spcBef>
              <a:buSzPct val="80000"/>
              <a:buFont typeface="Arial" pitchFamily="34" charset="0"/>
              <a:buNone/>
              <a:defRPr sz="1863" spc="-49" baseline="0">
                <a:solidFill>
                  <a:schemeClr val="bg1"/>
                </a:solidFill>
                <a:latin typeface="Segoe UI Light" pitchFamily="34" charset="0"/>
              </a:defRPr>
            </a:lvl2pPr>
            <a:lvl3pPr marL="1257990" indent="-402940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3pPr>
            <a:lvl4pPr marL="1603820" indent="-345827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4pPr>
            <a:lvl5pPr marL="1940129" indent="-336312">
              <a:buSzPct val="80000"/>
              <a:buFontTx/>
              <a:buBlip>
                <a:blip r:embed="rId2"/>
              </a:buBlip>
              <a:defRPr>
                <a:gradFill>
                  <a:gsLst>
                    <a:gs pos="0">
                      <a:schemeClr val="tx1">
                        <a:lumMod val="90000"/>
                        <a:lumOff val="10000"/>
                      </a:schemeClr>
                    </a:gs>
                    <a:gs pos="86000">
                      <a:schemeClr val="tx1">
                        <a:lumMod val="90000"/>
                        <a:lumOff val="10000"/>
                      </a:schemeClr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06441" y="6630411"/>
            <a:ext cx="1196685" cy="138112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1" y="7"/>
            <a:ext cx="12192000" cy="45719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374" tIns="45687" rIns="91374" bIns="45687" numCol="1" rtlCol="0" anchor="ctr" anchorCtr="0" compatLnSpc="1">
            <a:prstTxWarp prst="textNoShape">
              <a:avLst/>
            </a:prstTxWarp>
          </a:bodyPr>
          <a:lstStyle/>
          <a:p>
            <a:pPr algn="ctr" defTabSz="913448" fontAlgn="base">
              <a:spcBef>
                <a:spcPct val="0"/>
              </a:spcBef>
              <a:spcAft>
                <a:spcPct val="0"/>
              </a:spcAft>
            </a:pPr>
            <a:endParaRPr lang="en-US" sz="2157" dirty="0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 Light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1358747" y="-8277"/>
            <a:ext cx="846220" cy="8346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10135652" y="-8276"/>
            <a:ext cx="1666509" cy="83469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0800000">
            <a:off x="8912559" y="-8276"/>
            <a:ext cx="1666509" cy="83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9589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Segoe UI Light" pitchFamily="34" charset="0"/>
              </a:defRPr>
            </a:lvl1pPr>
            <a:lvl2pPr>
              <a:defRPr>
                <a:latin typeface="Segoe UI Light" pitchFamily="34" charset="0"/>
              </a:defRPr>
            </a:lvl2pPr>
            <a:lvl3pPr>
              <a:defRPr>
                <a:latin typeface="Segoe UI Light" pitchFamily="34" charset="0"/>
              </a:defRPr>
            </a:lvl3pPr>
            <a:lvl4pPr>
              <a:defRPr>
                <a:latin typeface="Segoe UI Light" pitchFamily="34" charset="0"/>
              </a:defRPr>
            </a:lvl4pPr>
            <a:lvl5pPr>
              <a:defRPr>
                <a:latin typeface="Segoe UI Light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2" y="6356353"/>
            <a:ext cx="2743200" cy="365125"/>
          </a:xfrm>
          <a:prstGeom prst="rect">
            <a:avLst/>
          </a:prstGeom>
        </p:spPr>
        <p:txBody>
          <a:bodyPr lIns="93212" tIns="46604" rIns="93212" bIns="46604"/>
          <a:lstStyle>
            <a:lvl1pPr>
              <a:defRPr>
                <a:latin typeface="Segoe UI Light" pitchFamily="34" charset="0"/>
              </a:defRPr>
            </a:lvl1pPr>
          </a:lstStyle>
          <a:p>
            <a:pPr defTabSz="913802"/>
            <a:fld id="{1CC966C8-4429-4DB6-A7BE-1EA47DB5F61E}" type="datetimeFigureOut">
              <a:rPr lang="en-US" smtClean="0">
                <a:solidFill>
                  <a:srgbClr val="FFFFFF"/>
                </a:solidFill>
              </a:rPr>
              <a:pPr defTabSz="913802"/>
              <a:t>4/15/2016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3"/>
            <a:ext cx="4114800" cy="365125"/>
          </a:xfrm>
          <a:prstGeom prst="rect">
            <a:avLst/>
          </a:prstGeom>
        </p:spPr>
        <p:txBody>
          <a:bodyPr lIns="93212" tIns="46604" rIns="93212" bIns="46604"/>
          <a:lstStyle>
            <a:lvl1pPr>
              <a:defRPr>
                <a:latin typeface="Segoe UI Light" pitchFamily="34" charset="0"/>
              </a:defRPr>
            </a:lvl1pPr>
          </a:lstStyle>
          <a:p>
            <a:pPr defTabSz="913802"/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3"/>
            <a:ext cx="2743200" cy="365125"/>
          </a:xfrm>
          <a:prstGeom prst="rect">
            <a:avLst/>
          </a:prstGeom>
        </p:spPr>
        <p:txBody>
          <a:bodyPr lIns="93212" tIns="46604" rIns="93212" bIns="46604"/>
          <a:lstStyle>
            <a:lvl1pPr>
              <a:defRPr>
                <a:latin typeface="Segoe UI Light" pitchFamily="34" charset="0"/>
              </a:defRPr>
            </a:lvl1pPr>
          </a:lstStyle>
          <a:p>
            <a:pPr defTabSz="913802"/>
            <a:fld id="{73B840DF-8E69-480B-AF98-F175601996AE}" type="slidenum">
              <a:rPr lang="en-US" smtClean="0">
                <a:solidFill>
                  <a:srgbClr val="FFFFFF"/>
                </a:solidFill>
              </a:rPr>
              <a:pPr defTabSz="913802"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3323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75731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 Non-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7" y="228602"/>
            <a:ext cx="11151918" cy="6663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7" y="1447799"/>
            <a:ext cx="11151918" cy="830860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796"/>
              </a:spcAft>
              <a:buNone/>
              <a:defRPr sz="3537" spc="-89" baseline="0">
                <a:latin typeface="Segoe UI Light" pitchFamily="34" charset="0"/>
              </a:defRPr>
            </a:lvl1pPr>
            <a:lvl2pPr marL="0" indent="0">
              <a:spcBef>
                <a:spcPts val="0"/>
              </a:spcBef>
              <a:spcAft>
                <a:spcPts val="354"/>
              </a:spcAft>
              <a:buNone/>
              <a:defRPr sz="1768" spc="-44" baseline="0"/>
            </a:lvl2pPr>
            <a:lvl3pPr marL="0" indent="0">
              <a:spcBef>
                <a:spcPts val="0"/>
              </a:spcBef>
              <a:spcAft>
                <a:spcPts val="354"/>
              </a:spcAft>
              <a:buNone/>
              <a:defRPr sz="1768"/>
            </a:lvl3pPr>
            <a:lvl4pPr marL="0" indent="0">
              <a:spcBef>
                <a:spcPts val="0"/>
              </a:spcBef>
              <a:spcAft>
                <a:spcPts val="354"/>
              </a:spcAft>
              <a:buNone/>
              <a:defRPr/>
            </a:lvl4pPr>
            <a:lvl5pPr marL="0" indent="0">
              <a:spcBef>
                <a:spcPts val="0"/>
              </a:spcBef>
              <a:spcAft>
                <a:spcPts val="354"/>
              </a:spcAft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849072478"/>
      </p:ext>
    </p:extLst>
  </p:cSld>
  <p:clrMapOvr>
    <a:masterClrMapping/>
  </p:clrMapOvr>
  <p:transition>
    <p:fad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9247" y="228602"/>
            <a:ext cx="11151918" cy="66638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19247" y="1447801"/>
            <a:ext cx="11151918" cy="1768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8295848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7" y="1447801"/>
            <a:ext cx="11151918" cy="1768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7168086"/>
      </p:ext>
    </p:extLst>
  </p:cSld>
  <p:clrMapOvr>
    <a:masterClrMapping/>
  </p:clrMapOvr>
  <p:transition>
    <p:fad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9247" y="1447801"/>
            <a:ext cx="11151918" cy="1768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6985867"/>
      </p:ext>
    </p:extLst>
  </p:cSld>
  <p:clrMapOvr>
    <a:masterClrMapping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626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04585126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7" y="1447800"/>
            <a:ext cx="11151918" cy="1768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696603"/>
      </p:ext>
    </p:extLst>
  </p:cSld>
  <p:clrMapOvr>
    <a:masterClrMapping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66" y="1867306"/>
            <a:ext cx="11151917" cy="1218795"/>
          </a:xfrm>
        </p:spPr>
        <p:txBody>
          <a:bodyPr lIns="91440" anchor="b" anchorCtr="0"/>
          <a:lstStyle>
            <a:lvl1pPr>
              <a:defRPr sz="7200" spc="-3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93841" y="3842049"/>
            <a:ext cx="10240453" cy="461665"/>
          </a:xfrm>
        </p:spPr>
        <p:txBody>
          <a:bodyPr lIns="12700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b="0" i="0" kern="1200" spc="-71" baseline="0" dirty="0">
                <a:solidFill>
                  <a:schemeClr val="bg1"/>
                </a:solidFill>
                <a:latin typeface="+mn-lt"/>
                <a:ea typeface="+mn-ea"/>
                <a:cs typeface="Segoe Pro Light"/>
              </a:defRPr>
            </a:lvl1pPr>
            <a:lvl2pPr marL="456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95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6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2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39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55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2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302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3096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66" y="1867306"/>
            <a:ext cx="11151917" cy="1218795"/>
          </a:xfrm>
        </p:spPr>
        <p:txBody>
          <a:bodyPr lIns="91440" anchor="b" anchorCtr="0"/>
          <a:lstStyle>
            <a:lvl1pPr>
              <a:defRPr sz="7200" spc="-3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53890" y="6151698"/>
            <a:ext cx="1609762" cy="537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93841" y="3842049"/>
            <a:ext cx="10240453" cy="461665"/>
          </a:xfrm>
        </p:spPr>
        <p:txBody>
          <a:bodyPr lIns="12700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b="0" i="0" kern="1200" spc="-71" baseline="0" dirty="0">
                <a:solidFill>
                  <a:schemeClr val="bg1"/>
                </a:solidFill>
                <a:latin typeface="+mn-lt"/>
                <a:ea typeface="+mn-ea"/>
                <a:cs typeface="Segoe Pro Light"/>
              </a:defRPr>
            </a:lvl1pPr>
            <a:lvl2pPr marL="456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95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6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2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39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55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2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302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999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2076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75392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519247" y="1447800"/>
            <a:ext cx="11151918" cy="1768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8170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bg>
      <p:bgPr>
        <a:solidFill>
          <a:srgbClr val="0072C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66" y="1867306"/>
            <a:ext cx="11151917" cy="1218795"/>
          </a:xfrm>
        </p:spPr>
        <p:txBody>
          <a:bodyPr lIns="91440" anchor="b" anchorCtr="0"/>
          <a:lstStyle>
            <a:lvl1pPr>
              <a:defRPr sz="7200" spc="-3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93841" y="3842049"/>
            <a:ext cx="10240453" cy="461665"/>
          </a:xfrm>
        </p:spPr>
        <p:txBody>
          <a:bodyPr lIns="12700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b="0" i="0" kern="1200" spc="-71" baseline="0" dirty="0">
                <a:solidFill>
                  <a:schemeClr val="bg1"/>
                </a:solidFill>
                <a:latin typeface="+mn-lt"/>
                <a:ea typeface="+mn-ea"/>
                <a:cs typeface="Segoe Pro Light"/>
              </a:defRPr>
            </a:lvl1pPr>
            <a:lvl2pPr marL="456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95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6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2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39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55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2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302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4576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16866" y="1867306"/>
            <a:ext cx="11151917" cy="1218795"/>
          </a:xfrm>
        </p:spPr>
        <p:txBody>
          <a:bodyPr lIns="91440" anchor="b" anchorCtr="0"/>
          <a:lstStyle>
            <a:lvl1pPr>
              <a:defRPr sz="7200" spc="-300" baseline="0"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 smtClean="0"/>
              <a:t>Click to edit title style</a:t>
            </a:r>
            <a:endParaRPr 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353890" y="6151698"/>
            <a:ext cx="1609762" cy="5378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Subtitle 2"/>
          <p:cNvSpPr>
            <a:spLocks noGrp="1"/>
          </p:cNvSpPr>
          <p:nvPr>
            <p:ph type="subTitle" idx="1"/>
          </p:nvPr>
        </p:nvSpPr>
        <p:spPr>
          <a:xfrm>
            <a:off x="493841" y="3842049"/>
            <a:ext cx="10240453" cy="461665"/>
          </a:xfrm>
        </p:spPr>
        <p:txBody>
          <a:bodyPr lIns="127000"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lang="en-US" sz="3600" b="0" i="0" kern="1200" spc="-71" baseline="0" dirty="0">
                <a:solidFill>
                  <a:schemeClr val="bg1"/>
                </a:solidFill>
                <a:latin typeface="+mn-lt"/>
                <a:ea typeface="+mn-ea"/>
                <a:cs typeface="Segoe Pro Light"/>
              </a:defRPr>
            </a:lvl1pPr>
            <a:lvl2pPr marL="4565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0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695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60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255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390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55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20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3022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</a:pPr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56161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2" y="941907"/>
            <a:ext cx="12192000" cy="373063"/>
          </a:xfrm>
          <a:prstGeom prst="rect">
            <a:avLst/>
          </a:prstGeom>
        </p:spPr>
        <p:txBody>
          <a:bodyPr lIns="380893" tIns="53325" rIns="53325" bIns="53325">
            <a:noAutofit/>
          </a:bodyPr>
          <a:lstStyle>
            <a:lvl1pPr marL="0" indent="0">
              <a:buNone/>
              <a:defRPr sz="2800">
                <a:latin typeface="Segoe UI Light" pitchFamily="34" charset="0"/>
              </a:defRPr>
            </a:lvl1pPr>
            <a:lvl2pPr marL="281674" indent="0">
              <a:buNone/>
              <a:defRPr/>
            </a:lvl2pPr>
            <a:lvl3pPr marL="588476" indent="0">
              <a:buNone/>
              <a:defRPr/>
            </a:lvl3pPr>
            <a:lvl4pPr marL="870150" indent="0">
              <a:buNone/>
              <a:defRPr/>
            </a:lvl4pPr>
            <a:lvl5pPr marL="1105540" indent="0">
              <a:buNone/>
              <a:defRPr/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67845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gi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20" Type="http://schemas.openxmlformats.org/officeDocument/2006/relationships/image" Target="../media/image1.gif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1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199" y="228601"/>
            <a:ext cx="1115191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1"/>
            <a:ext cx="11151916" cy="1768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64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808406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89" baseline="0" dirty="0" smtClean="0">
          <a:ln w="3175">
            <a:noFill/>
          </a:ln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65000"/>
                  <a:lumOff val="35000"/>
                </a:schemeClr>
              </a:gs>
            </a:gsLst>
            <a:lin ang="5400000" scaled="0"/>
            <a:tileRect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05971" indent="-305971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83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1pPr>
      <a:lvl2pPr marL="557205" indent="-25123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557205" algn="l"/>
        </a:tabLst>
        <a:defRPr sz="2476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2pPr>
      <a:lvl3pPr marL="808439" indent="-25123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121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3pPr>
      <a:lvl4pPr marL="1310906" indent="-197899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808439" algn="l"/>
        </a:tabLst>
        <a:defRPr sz="1768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4pPr>
      <a:lvl5pPr marL="1514420" indent="-20351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768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2223118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6pPr>
      <a:lvl7pPr marL="2627320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7pPr>
      <a:lvl8pPr marL="3031524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8pPr>
      <a:lvl9pPr marL="3435727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1pPr>
      <a:lvl2pPr marL="404204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2pPr>
      <a:lvl3pPr marL="80840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3pPr>
      <a:lvl4pPr marL="1212609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4pPr>
      <a:lvl5pPr marL="1616813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5pPr>
      <a:lvl6pPr marL="202101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6pPr>
      <a:lvl7pPr marL="2425219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7pPr>
      <a:lvl8pPr marL="2829422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8pPr>
      <a:lvl9pPr marL="323362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35306" y="831186"/>
            <a:ext cx="9549860" cy="899665"/>
          </a:xfrm>
          <a:prstGeom prst="rect">
            <a:avLst/>
          </a:prstGeom>
        </p:spPr>
        <p:txBody>
          <a:bodyPr vert="horz" wrap="square" lIns="146215" tIns="91384" rIns="146215" bIns="91384" rtlCol="0" anchor="t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1335300" y="2084174"/>
            <a:ext cx="9535630" cy="2475976"/>
          </a:xfrm>
          <a:prstGeom prst="rect">
            <a:avLst/>
          </a:prstGeom>
        </p:spPr>
        <p:txBody>
          <a:bodyPr vert="horz" wrap="square" lIns="146215" tIns="91384" rIns="146215" bIns="91384" rtlCol="0">
            <a:sp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0" y="6500394"/>
            <a:ext cx="1079500" cy="30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5876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913802" rtl="0" eaLnBrk="1" latinLnBrk="0" hangingPunct="1">
        <a:lnSpc>
          <a:spcPct val="90000"/>
        </a:lnSpc>
        <a:spcBef>
          <a:spcPct val="0"/>
        </a:spcBef>
        <a:buNone/>
        <a:defRPr lang="en-US" sz="4803" b="0" kern="1200" cap="none" spc="-10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Segoe UI Light" pitchFamily="34" charset="0"/>
          <a:ea typeface="+mn-ea"/>
          <a:cs typeface="Segoe UI" pitchFamily="34" charset="0"/>
        </a:defRPr>
      </a:lvl1pPr>
    </p:titleStyle>
    <p:bodyStyle>
      <a:lvl1pPr marL="0" marR="0" indent="0" algn="l" defTabSz="913802" rtl="0" eaLnBrk="1" fontAlgn="auto" latinLnBrk="0" hangingPunct="1">
        <a:lnSpc>
          <a:spcPct val="95000"/>
        </a:lnSpc>
        <a:spcBef>
          <a:spcPts val="1176"/>
        </a:spcBef>
        <a:spcAft>
          <a:spcPts val="0"/>
        </a:spcAft>
        <a:buClrTx/>
        <a:buSzPct val="90000"/>
        <a:buFont typeface="Arial" pitchFamily="34" charset="0"/>
        <a:buNone/>
        <a:tabLst/>
        <a:defRPr sz="382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Light" pitchFamily="34" charset="0"/>
          <a:ea typeface="+mn-ea"/>
          <a:cs typeface="+mn-cs"/>
        </a:defRPr>
      </a:lvl1pPr>
      <a:lvl2pPr marL="335938" marR="0" indent="0" algn="l" defTabSz="913802" rtl="0" eaLnBrk="1" fontAlgn="auto" latinLnBrk="0" hangingPunct="1">
        <a:lnSpc>
          <a:spcPct val="95000"/>
        </a:lnSpc>
        <a:spcBef>
          <a:spcPts val="1176"/>
        </a:spcBef>
        <a:spcAft>
          <a:spcPts val="0"/>
        </a:spcAft>
        <a:buClrTx/>
        <a:buSzPct val="90000"/>
        <a:buFont typeface="Arial" pitchFamily="34" charset="0"/>
        <a:buNone/>
        <a:tabLst/>
        <a:defRPr sz="235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Light" pitchFamily="34" charset="0"/>
          <a:ea typeface="+mn-ea"/>
          <a:cs typeface="+mn-cs"/>
        </a:defRPr>
      </a:lvl2pPr>
      <a:lvl3pPr marL="559894" marR="0" indent="0" algn="l" defTabSz="913802" rtl="0" eaLnBrk="1" fontAlgn="auto" latinLnBrk="0" hangingPunct="1">
        <a:lnSpc>
          <a:spcPct val="95000"/>
        </a:lnSpc>
        <a:spcBef>
          <a:spcPts val="1176"/>
        </a:spcBef>
        <a:spcAft>
          <a:spcPts val="0"/>
        </a:spcAft>
        <a:buClrTx/>
        <a:buSzPct val="90000"/>
        <a:buFont typeface="Arial" pitchFamily="34" charset="0"/>
        <a:buNone/>
        <a:tabLst/>
        <a:defRPr sz="1863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Light" pitchFamily="34" charset="0"/>
          <a:ea typeface="+mn-ea"/>
          <a:cs typeface="+mn-cs"/>
        </a:defRPr>
      </a:lvl3pPr>
      <a:lvl4pPr marL="783855" marR="0" indent="0" algn="l" defTabSz="913802" rtl="0" eaLnBrk="1" fontAlgn="auto" latinLnBrk="0" hangingPunct="1">
        <a:lnSpc>
          <a:spcPct val="95000"/>
        </a:lnSpc>
        <a:spcBef>
          <a:spcPts val="1176"/>
        </a:spcBef>
        <a:spcAft>
          <a:spcPts val="0"/>
        </a:spcAft>
        <a:buClrTx/>
        <a:buSzPct val="90000"/>
        <a:buFont typeface="Arial" pitchFamily="34" charset="0"/>
        <a:buNone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Light" pitchFamily="34" charset="0"/>
          <a:ea typeface="+mn-ea"/>
          <a:cs typeface="+mn-cs"/>
        </a:defRPr>
      </a:lvl4pPr>
      <a:lvl5pPr marL="1007810" marR="0" indent="0" algn="l" defTabSz="913802" rtl="0" eaLnBrk="1" fontAlgn="auto" latinLnBrk="0" hangingPunct="1">
        <a:lnSpc>
          <a:spcPct val="95000"/>
        </a:lnSpc>
        <a:spcBef>
          <a:spcPts val="1176"/>
        </a:spcBef>
        <a:spcAft>
          <a:spcPts val="0"/>
        </a:spcAft>
        <a:buClrTx/>
        <a:buSzPct val="90000"/>
        <a:buFont typeface="Arial" pitchFamily="34" charset="0"/>
        <a:buNone/>
        <a:tabLst/>
        <a:defRPr sz="1765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Segoe UI Light" pitchFamily="34" charset="0"/>
          <a:ea typeface="+mn-ea"/>
          <a:cs typeface="+mn-cs"/>
        </a:defRPr>
      </a:lvl5pPr>
      <a:lvl6pPr marL="2512954" indent="-228450" algn="l" defTabSz="913802" rtl="0" eaLnBrk="1" latinLnBrk="0" hangingPunct="1">
        <a:spcBef>
          <a:spcPct val="20000"/>
        </a:spcBef>
        <a:buFont typeface="Arial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6pPr>
      <a:lvl7pPr marL="2969855" indent="-228450" algn="l" defTabSz="913802" rtl="0" eaLnBrk="1" latinLnBrk="0" hangingPunct="1">
        <a:spcBef>
          <a:spcPct val="20000"/>
        </a:spcBef>
        <a:buFont typeface="Arial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7pPr>
      <a:lvl8pPr marL="3426756" indent="-228450" algn="l" defTabSz="913802" rtl="0" eaLnBrk="1" latinLnBrk="0" hangingPunct="1">
        <a:spcBef>
          <a:spcPct val="20000"/>
        </a:spcBef>
        <a:buFont typeface="Arial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8pPr>
      <a:lvl9pPr marL="3883658" indent="-228450" algn="l" defTabSz="913802" rtl="0" eaLnBrk="1" latinLnBrk="0" hangingPunct="1">
        <a:spcBef>
          <a:spcPct val="20000"/>
        </a:spcBef>
        <a:buFont typeface="Arial" pitchFamily="34" charset="0"/>
        <a:buChar char="•"/>
        <a:defRPr sz="18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1pPr>
      <a:lvl2pPr marL="456900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2pPr>
      <a:lvl3pPr marL="913802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3pPr>
      <a:lvl4pPr marL="1370703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4pPr>
      <a:lvl5pPr marL="1827605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5pPr>
      <a:lvl6pPr marL="2284504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6pPr>
      <a:lvl7pPr marL="2741405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7pPr>
      <a:lvl8pPr marL="3198307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8pPr>
      <a:lvl9pPr marL="3655207" algn="l" defTabSz="913802" rtl="0" eaLnBrk="1" latinLnBrk="0" hangingPunct="1">
        <a:defRPr sz="17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52199" y="228601"/>
            <a:ext cx="1115191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9249" y="1447801"/>
            <a:ext cx="11151916" cy="1768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72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defTabSz="808406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89" baseline="0" dirty="0" smtClean="0">
          <a:ln w="3175">
            <a:noFill/>
          </a:ln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65000"/>
                  <a:lumOff val="35000"/>
                </a:schemeClr>
              </a:gs>
            </a:gsLst>
            <a:lin ang="5400000" scaled="0"/>
            <a:tileRect/>
          </a:gradFill>
          <a:effectLst/>
          <a:latin typeface="Segoe UI Light" pitchFamily="34" charset="0"/>
          <a:ea typeface="+mn-ea"/>
          <a:cs typeface="Arial" charset="0"/>
        </a:defRPr>
      </a:lvl1pPr>
    </p:titleStyle>
    <p:bodyStyle>
      <a:lvl1pPr marL="305971" indent="-305971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830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1pPr>
      <a:lvl2pPr marL="557205" indent="-25123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557205" algn="l"/>
        </a:tabLst>
        <a:defRPr sz="2476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2pPr>
      <a:lvl3pPr marL="808439" indent="-25123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2121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3pPr>
      <a:lvl4pPr marL="1310906" indent="-197899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tabLst>
          <a:tab pos="808439" algn="l"/>
        </a:tabLst>
        <a:defRPr sz="1768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4pPr>
      <a:lvl5pPr marL="1514420" indent="-203514" algn="l" defTabSz="808406" rtl="0" eaLnBrk="1" latinLnBrk="0" hangingPunct="1">
        <a:lnSpc>
          <a:spcPct val="90000"/>
        </a:lnSpc>
        <a:spcBef>
          <a:spcPct val="20000"/>
        </a:spcBef>
        <a:buSzPct val="90000"/>
        <a:buFont typeface="Arial" pitchFamily="34" charset="0"/>
        <a:buChar char="•"/>
        <a:defRPr sz="1768" kern="1200">
          <a:gradFill flip="none" rotWithShape="1">
            <a:gsLst>
              <a:gs pos="0">
                <a:schemeClr val="tx1">
                  <a:lumMod val="65000"/>
                  <a:lumOff val="35000"/>
                </a:schemeClr>
              </a:gs>
              <a:gs pos="86000">
                <a:schemeClr val="tx1">
                  <a:lumMod val="75000"/>
                  <a:lumOff val="2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atin typeface="+mn-lt"/>
          <a:ea typeface="+mn-ea"/>
          <a:cs typeface="+mn-cs"/>
        </a:defRPr>
      </a:lvl5pPr>
      <a:lvl6pPr marL="2223118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6pPr>
      <a:lvl7pPr marL="2627320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7pPr>
      <a:lvl8pPr marL="3031524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8pPr>
      <a:lvl9pPr marL="3435727" indent="-202101" algn="l" defTabSz="808406" rtl="0" eaLnBrk="1" latinLnBrk="0" hangingPunct="1">
        <a:spcBef>
          <a:spcPct val="20000"/>
        </a:spcBef>
        <a:buFont typeface="Arial" pitchFamily="34" charset="0"/>
        <a:buChar char="•"/>
        <a:defRPr sz="17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1pPr>
      <a:lvl2pPr marL="404204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2pPr>
      <a:lvl3pPr marL="80840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3pPr>
      <a:lvl4pPr marL="1212609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4pPr>
      <a:lvl5pPr marL="1616813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5pPr>
      <a:lvl6pPr marL="202101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6pPr>
      <a:lvl7pPr marL="2425219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7pPr>
      <a:lvl8pPr marL="2829422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8pPr>
      <a:lvl9pPr marL="3233626" algn="l" defTabSz="808406" rtl="0" eaLnBrk="1" latinLnBrk="0" hangingPunct="1">
        <a:defRPr sz="159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4036" y="618091"/>
            <a:ext cx="11397630" cy="2825389"/>
          </a:xfrm>
        </p:spPr>
        <p:txBody>
          <a:bodyPr/>
          <a:lstStyle/>
          <a:p>
            <a:r>
              <a:rPr lang="es-AR" sz="8000" dirty="0" smtClean="0"/>
              <a:t>Programa</a:t>
            </a:r>
            <a:r>
              <a:rPr sz="8000" dirty="0" smtClean="0"/>
              <a:t> de </a:t>
            </a:r>
            <a:r>
              <a:rPr lang="es-AR" sz="8000" dirty="0" smtClean="0"/>
              <a:t>entrenamiento</a:t>
            </a:r>
            <a:r>
              <a:rPr sz="8000" dirty="0" smtClean="0"/>
              <a:t> </a:t>
            </a:r>
            <a:r>
              <a:rPr lang="es-AR" sz="8000" dirty="0" smtClean="0"/>
              <a:t>intensivo</a:t>
            </a:r>
            <a:r>
              <a:rPr lang="en-US" sz="8000" dirty="0" smtClean="0"/>
              <a:t/>
            </a:r>
            <a:br>
              <a:rPr lang="en-US" sz="8000" dirty="0" smtClean="0"/>
            </a:br>
            <a:endParaRPr lang="en-US" sz="4400" dirty="0"/>
          </a:p>
        </p:txBody>
      </p:sp>
      <p:sp>
        <p:nvSpPr>
          <p:cNvPr id="4" name="Title 5"/>
          <p:cNvSpPr txBox="1">
            <a:spLocks/>
          </p:cNvSpPr>
          <p:nvPr/>
        </p:nvSpPr>
        <p:spPr>
          <a:xfrm>
            <a:off x="516866" y="3988250"/>
            <a:ext cx="10261600" cy="620683"/>
          </a:xfrm>
          <a:prstGeom prst="rect">
            <a:avLst/>
          </a:prstGeom>
        </p:spPr>
        <p:txBody>
          <a:bodyPr vert="horz" wrap="square" lIns="91440" tIns="0" rIns="0" bIns="0" rtlCol="0" anchor="b" anchorCtr="0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200" b="0" kern="1200" cap="none" spc="-300" baseline="0">
                <a:ln w="3175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r>
              <a:rPr sz="4400" dirty="0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PEI 2016</a:t>
            </a:r>
            <a:endParaRPr lang="en-US" sz="4400" dirty="0">
              <a:solidFill>
                <a:schemeClr val="bg1">
                  <a:alpha val="99000"/>
                </a:schemeClr>
              </a:solidFill>
              <a:latin typeface="+mj-lt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421" y="3570563"/>
            <a:ext cx="4925112" cy="2076740"/>
          </a:xfrm>
          <a:prstGeom prst="rect">
            <a:avLst/>
          </a:prstGeom>
        </p:spPr>
      </p:pic>
      <p:sp>
        <p:nvSpPr>
          <p:cNvPr id="5" name="Title 5"/>
          <p:cNvSpPr txBox="1">
            <a:spLocks/>
          </p:cNvSpPr>
          <p:nvPr/>
        </p:nvSpPr>
        <p:spPr>
          <a:xfrm>
            <a:off x="499933" y="5901718"/>
            <a:ext cx="10261600" cy="620683"/>
          </a:xfrm>
          <a:prstGeom prst="rect">
            <a:avLst/>
          </a:prstGeom>
        </p:spPr>
        <p:txBody>
          <a:bodyPr vert="horz" wrap="square" lIns="91440" tIns="0" rIns="0" bIns="0" rtlCol="0" anchor="b" anchorCtr="0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7200" b="0" kern="1200" cap="none" spc="-300" baseline="0">
                <a:ln w="3175">
                  <a:noFill/>
                </a:ln>
                <a:gradFill>
                  <a:gsLst>
                    <a:gs pos="100000">
                      <a:schemeClr val="bg1"/>
                    </a:gs>
                    <a:gs pos="0">
                      <a:schemeClr val="bg1"/>
                    </a:gs>
                  </a:gsLst>
                  <a:lin ang="5400000" scaled="0"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r>
              <a:rPr lang="es-AR" sz="4400" dirty="0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10 –  </a:t>
            </a:r>
            <a:r>
              <a:rPr lang="es-AR" sz="4400" dirty="0" err="1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Testing</a:t>
            </a:r>
            <a:r>
              <a:rPr lang="es-AR" sz="4400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 automático </a:t>
            </a:r>
            <a:r>
              <a:rPr lang="es-AR" sz="4400" dirty="0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y </a:t>
            </a:r>
            <a:r>
              <a:rPr lang="es-AR" sz="4400" dirty="0" err="1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deploy</a:t>
            </a:r>
            <a:r>
              <a:rPr lang="es-AR" sz="4400" dirty="0" smtClean="0">
                <a:solidFill>
                  <a:schemeClr val="bg1">
                    <a:alpha val="99000"/>
                  </a:schemeClr>
                </a:solidFill>
                <a:latin typeface="+mj-lt"/>
              </a:rPr>
              <a:t> de la solución</a:t>
            </a:r>
            <a:endParaRPr lang="es-AR" sz="4400" dirty="0">
              <a:solidFill>
                <a:schemeClr val="bg1">
                  <a:alpha val="99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42614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 smtClean="0"/>
              <a:t>Tests</a:t>
            </a:r>
            <a:r>
              <a:rPr lang="es-AR" altLang="es-AR" dirty="0" smtClean="0"/>
              <a:t> de integración</a:t>
            </a:r>
            <a:endParaRPr lang="es-AR" alt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4268861"/>
          </a:xfrm>
        </p:spPr>
        <p:txBody>
          <a:bodyPr vert="horz" wrap="square" lIns="0" tIns="0" rIns="0" bIns="0" rtlCol="0">
            <a:spAutoFit/>
          </a:bodyPr>
          <a:lstStyle/>
          <a:p>
            <a:pPr lvl="1">
              <a:lnSpc>
                <a:spcPct val="100000"/>
              </a:lnSpc>
              <a:buClrTx/>
            </a:pPr>
            <a:r>
              <a:rPr lang="en-GB" sz="2800" dirty="0" smtClean="0"/>
              <a:t>Los tests de </a:t>
            </a:r>
            <a:r>
              <a:rPr lang="en-GB" sz="2800" dirty="0" err="1" smtClean="0"/>
              <a:t>integración</a:t>
            </a:r>
            <a:r>
              <a:rPr lang="en-GB" sz="2800" dirty="0" smtClean="0"/>
              <a:t>:</a:t>
            </a:r>
          </a:p>
          <a:p>
            <a:pPr lvl="2">
              <a:lnSpc>
                <a:spcPct val="100000"/>
              </a:lnSpc>
            </a:pPr>
            <a:r>
              <a:rPr lang="en-GB" sz="2445" dirty="0" err="1" smtClean="0"/>
              <a:t>Testean</a:t>
            </a:r>
            <a:r>
              <a:rPr lang="en-GB" sz="2445" dirty="0" smtClean="0"/>
              <a:t> la “</a:t>
            </a:r>
            <a:r>
              <a:rPr lang="en-GB" sz="2445" dirty="0" err="1" smtClean="0"/>
              <a:t>integración</a:t>
            </a:r>
            <a:r>
              <a:rPr lang="en-GB" sz="2445" dirty="0" smtClean="0"/>
              <a:t>” entre </a:t>
            </a:r>
            <a:r>
              <a:rPr lang="en-GB" sz="2445" dirty="0" err="1" smtClean="0"/>
              <a:t>componentes</a:t>
            </a:r>
            <a:endParaRPr lang="en-GB" sz="2445" dirty="0" smtClean="0"/>
          </a:p>
          <a:p>
            <a:pPr lvl="2">
              <a:lnSpc>
                <a:spcPct val="100000"/>
              </a:lnSpc>
            </a:pPr>
            <a:r>
              <a:rPr lang="en-GB" sz="2445" dirty="0" smtClean="0"/>
              <a:t>Son </a:t>
            </a:r>
            <a:r>
              <a:rPr lang="en-GB" sz="2445" dirty="0" err="1" smtClean="0"/>
              <a:t>complementarios</a:t>
            </a:r>
            <a:r>
              <a:rPr lang="en-GB" sz="2445" dirty="0" smtClean="0"/>
              <a:t> a los tests </a:t>
            </a:r>
            <a:r>
              <a:rPr lang="en-GB" sz="2445" dirty="0" err="1" smtClean="0"/>
              <a:t>unitarios</a:t>
            </a:r>
            <a:endParaRPr lang="en-GB" sz="2445" dirty="0"/>
          </a:p>
          <a:p>
            <a:pPr lvl="2">
              <a:lnSpc>
                <a:spcPct val="100000"/>
              </a:lnSpc>
            </a:pPr>
            <a:r>
              <a:rPr lang="en-GB" sz="2445" dirty="0" err="1" smtClean="0"/>
              <a:t>Usan</a:t>
            </a:r>
            <a:r>
              <a:rPr lang="en-GB" sz="2445" dirty="0" smtClean="0"/>
              <a:t> </a:t>
            </a:r>
            <a:r>
              <a:rPr lang="en-GB" sz="2445" dirty="0" err="1" smtClean="0"/>
              <a:t>dependencias</a:t>
            </a:r>
            <a:r>
              <a:rPr lang="en-GB" sz="2445" dirty="0" smtClean="0"/>
              <a:t> tales </a:t>
            </a:r>
            <a:r>
              <a:rPr lang="en-GB" sz="2445" dirty="0" err="1" smtClean="0"/>
              <a:t>como</a:t>
            </a:r>
            <a:r>
              <a:rPr lang="en-GB" sz="2445" dirty="0" smtClean="0"/>
              <a:t> </a:t>
            </a:r>
            <a:r>
              <a:rPr lang="en-GB" sz="2445" dirty="0" err="1" smtClean="0"/>
              <a:t>una</a:t>
            </a:r>
            <a:r>
              <a:rPr lang="en-GB" sz="2445" dirty="0" smtClean="0"/>
              <a:t> base de </a:t>
            </a:r>
            <a:r>
              <a:rPr lang="en-GB" sz="2445" dirty="0" err="1" smtClean="0"/>
              <a:t>datos</a:t>
            </a:r>
            <a:endParaRPr lang="en-GB" sz="2445" dirty="0"/>
          </a:p>
          <a:p>
            <a:pPr lvl="2">
              <a:lnSpc>
                <a:spcPct val="100000"/>
              </a:lnSpc>
            </a:pPr>
            <a:r>
              <a:rPr lang="en-GB" sz="2445" dirty="0" err="1" smtClean="0"/>
              <a:t>Pueden</a:t>
            </a:r>
            <a:r>
              <a:rPr lang="en-GB" sz="2445" dirty="0" smtClean="0"/>
              <a:t> </a:t>
            </a:r>
            <a:r>
              <a:rPr lang="en-GB" sz="2445" dirty="0" err="1" smtClean="0"/>
              <a:t>ser</a:t>
            </a:r>
            <a:r>
              <a:rPr lang="en-GB" sz="2445" dirty="0" smtClean="0"/>
              <a:t> </a:t>
            </a:r>
            <a:r>
              <a:rPr lang="en-GB" sz="2445" dirty="0" err="1" smtClean="0"/>
              <a:t>utilizados</a:t>
            </a:r>
            <a:r>
              <a:rPr lang="en-GB" sz="2445" dirty="0" smtClean="0"/>
              <a:t> para </a:t>
            </a:r>
            <a:r>
              <a:rPr lang="en-GB" sz="2445" dirty="0" err="1" smtClean="0"/>
              <a:t>probar</a:t>
            </a:r>
            <a:r>
              <a:rPr lang="en-GB" sz="2445" dirty="0" smtClean="0"/>
              <a:t> stored procedures y </a:t>
            </a:r>
            <a:r>
              <a:rPr lang="en-GB" sz="2445" dirty="0" err="1" smtClean="0"/>
              <a:t>llamadas</a:t>
            </a:r>
            <a:r>
              <a:rPr lang="en-GB" sz="2445" dirty="0" smtClean="0"/>
              <a:t> a </a:t>
            </a:r>
            <a:r>
              <a:rPr lang="en-GB" sz="2445" dirty="0" err="1" smtClean="0"/>
              <a:t>aplicaciones</a:t>
            </a:r>
            <a:r>
              <a:rPr lang="en-GB" sz="2445" dirty="0" smtClean="0"/>
              <a:t> </a:t>
            </a:r>
            <a:r>
              <a:rPr lang="en-GB" sz="2445" dirty="0" err="1" smtClean="0"/>
              <a:t>externas</a:t>
            </a:r>
            <a:endParaRPr lang="en-GB" sz="2445" dirty="0"/>
          </a:p>
          <a:p>
            <a:pPr lvl="2">
              <a:lnSpc>
                <a:spcPct val="100000"/>
              </a:lnSpc>
            </a:pPr>
            <a:r>
              <a:rPr lang="en-GB" sz="2445" dirty="0" smtClean="0"/>
              <a:t>Son </a:t>
            </a:r>
            <a:r>
              <a:rPr lang="en-GB" sz="2445" dirty="0" err="1" smtClean="0"/>
              <a:t>menos</a:t>
            </a:r>
            <a:r>
              <a:rPr lang="en-GB" sz="2445" dirty="0" smtClean="0"/>
              <a:t> </a:t>
            </a:r>
            <a:r>
              <a:rPr lang="en-GB" sz="2445" dirty="0" err="1" smtClean="0"/>
              <a:t>performantes</a:t>
            </a:r>
            <a:r>
              <a:rPr lang="en-GB" sz="2445" dirty="0" smtClean="0"/>
              <a:t> </a:t>
            </a:r>
            <a:r>
              <a:rPr lang="en-GB" sz="2445" dirty="0" err="1" smtClean="0"/>
              <a:t>que</a:t>
            </a:r>
            <a:r>
              <a:rPr lang="en-GB" sz="2445" dirty="0" smtClean="0"/>
              <a:t> los tests </a:t>
            </a:r>
            <a:r>
              <a:rPr lang="en-GB" sz="2445" dirty="0" err="1" smtClean="0"/>
              <a:t>unitarios</a:t>
            </a:r>
            <a:r>
              <a:rPr lang="en-GB" sz="2445" dirty="0" smtClean="0"/>
              <a:t> y a </a:t>
            </a:r>
            <a:r>
              <a:rPr lang="en-GB" sz="2445" dirty="0" err="1" smtClean="0"/>
              <a:t>veces</a:t>
            </a:r>
            <a:r>
              <a:rPr lang="en-GB" sz="2445" dirty="0" smtClean="0"/>
              <a:t> se </a:t>
            </a:r>
            <a:r>
              <a:rPr lang="en-GB" sz="2445" dirty="0" err="1" smtClean="0"/>
              <a:t>ejecutan</a:t>
            </a:r>
            <a:r>
              <a:rPr lang="en-GB" sz="2445" dirty="0" smtClean="0"/>
              <a:t> </a:t>
            </a:r>
            <a:r>
              <a:rPr lang="en-GB" sz="2445" dirty="0" err="1" smtClean="0"/>
              <a:t>menos</a:t>
            </a:r>
            <a:r>
              <a:rPr lang="en-GB" sz="2445" dirty="0" smtClean="0"/>
              <a:t> </a:t>
            </a:r>
            <a:r>
              <a:rPr lang="en-GB" sz="2445" dirty="0" err="1" smtClean="0"/>
              <a:t>frecuentemente</a:t>
            </a:r>
            <a:endParaRPr lang="en-GB" sz="2445" dirty="0"/>
          </a:p>
          <a:p>
            <a:pPr lvl="2">
              <a:lnSpc>
                <a:spcPct val="100000"/>
              </a:lnSpc>
            </a:pPr>
            <a:r>
              <a:rPr lang="en-GB" sz="2445" dirty="0" smtClean="0"/>
              <a:t>Se </a:t>
            </a:r>
            <a:r>
              <a:rPr lang="en-GB" sz="2445" dirty="0" err="1" smtClean="0"/>
              <a:t>enfocan</a:t>
            </a:r>
            <a:r>
              <a:rPr lang="en-GB" sz="2445" dirty="0" smtClean="0"/>
              <a:t> </a:t>
            </a:r>
            <a:r>
              <a:rPr lang="en-GB" sz="2445" dirty="0" err="1" smtClean="0"/>
              <a:t>en</a:t>
            </a:r>
            <a:r>
              <a:rPr lang="en-GB" sz="2445" dirty="0" smtClean="0"/>
              <a:t> </a:t>
            </a:r>
            <a:r>
              <a:rPr lang="en-GB" sz="2445" dirty="0" err="1" smtClean="0"/>
              <a:t>métodos</a:t>
            </a:r>
            <a:r>
              <a:rPr lang="en-GB" sz="2445" dirty="0" smtClean="0"/>
              <a:t> con </a:t>
            </a:r>
            <a:r>
              <a:rPr lang="en-GB" sz="2445" dirty="0" err="1" smtClean="0"/>
              <a:t>dependencias</a:t>
            </a:r>
            <a:r>
              <a:rPr lang="en-GB" sz="2445" dirty="0" smtClean="0"/>
              <a:t>, no </a:t>
            </a:r>
            <a:r>
              <a:rPr lang="en-GB" sz="2445" dirty="0" err="1" smtClean="0"/>
              <a:t>pruebas</a:t>
            </a:r>
            <a:r>
              <a:rPr lang="en-GB" sz="2445" dirty="0" smtClean="0"/>
              <a:t> de la </a:t>
            </a:r>
            <a:r>
              <a:rPr lang="en-GB" sz="2445" dirty="0" err="1" smtClean="0"/>
              <a:t>aplicación</a:t>
            </a:r>
            <a:r>
              <a:rPr lang="en-GB" sz="2445" dirty="0" smtClean="0"/>
              <a:t> de </a:t>
            </a:r>
            <a:r>
              <a:rPr lang="en-GB" sz="2445" dirty="0" err="1" smtClean="0"/>
              <a:t>punta</a:t>
            </a:r>
            <a:r>
              <a:rPr lang="en-GB" sz="2445" dirty="0" smtClean="0"/>
              <a:t> a </a:t>
            </a:r>
            <a:r>
              <a:rPr lang="en-GB" sz="2445" dirty="0" err="1" smtClean="0"/>
              <a:t>punta</a:t>
            </a:r>
            <a:endParaRPr lang="es-AR" altLang="es-AR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1084" y="837999"/>
            <a:ext cx="3080081" cy="225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567964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 smtClean="0"/>
              <a:t>Tests</a:t>
            </a:r>
            <a:r>
              <a:rPr lang="es-AR" altLang="es-AR" dirty="0" smtClean="0"/>
              <a:t> de integración</a:t>
            </a:r>
            <a:endParaRPr lang="es-AR" alt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2368341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GB" sz="2800" dirty="0" err="1" smtClean="0"/>
              <a:t>Cómo</a:t>
            </a:r>
            <a:r>
              <a:rPr lang="en-GB" sz="2800" dirty="0" smtClean="0"/>
              <a:t> </a:t>
            </a:r>
            <a:r>
              <a:rPr lang="en-GB" sz="2800" dirty="0" err="1"/>
              <a:t>escribir</a:t>
            </a:r>
            <a:r>
              <a:rPr lang="en-GB" sz="2800" dirty="0"/>
              <a:t> tests </a:t>
            </a:r>
            <a:r>
              <a:rPr lang="en-GB" sz="2800" dirty="0" smtClean="0"/>
              <a:t>de </a:t>
            </a:r>
            <a:r>
              <a:rPr lang="en-GB" sz="2800" dirty="0" err="1" smtClean="0"/>
              <a:t>integración</a:t>
            </a:r>
            <a:r>
              <a:rPr lang="en-GB" sz="2800" dirty="0" smtClean="0"/>
              <a:t>: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n-US" sz="2446" dirty="0"/>
              <a:t>Setup de </a:t>
            </a:r>
            <a:r>
              <a:rPr lang="en-US" sz="2446" dirty="0" err="1"/>
              <a:t>precondiciones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Ejecutar</a:t>
            </a:r>
            <a:r>
              <a:rPr lang="en-US" sz="2446" dirty="0"/>
              <a:t> el </a:t>
            </a:r>
            <a:r>
              <a:rPr lang="en-US" sz="2446" dirty="0" err="1"/>
              <a:t>código</a:t>
            </a:r>
            <a:r>
              <a:rPr lang="en-US" sz="2446" dirty="0"/>
              <a:t> a </a:t>
            </a:r>
            <a:r>
              <a:rPr lang="en-US" sz="2446" dirty="0" err="1"/>
              <a:t>testear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Realizar</a:t>
            </a:r>
            <a:r>
              <a:rPr lang="en-US" sz="2446" dirty="0"/>
              <a:t> asserts </a:t>
            </a:r>
            <a:r>
              <a:rPr lang="en-US" sz="2446" dirty="0" err="1"/>
              <a:t>sobre</a:t>
            </a:r>
            <a:r>
              <a:rPr lang="en-US" sz="2446" dirty="0"/>
              <a:t> los </a:t>
            </a:r>
            <a:r>
              <a:rPr lang="en-US" sz="2446" dirty="0" err="1"/>
              <a:t>resultados</a:t>
            </a:r>
            <a:r>
              <a:rPr lang="en-US" sz="2446" dirty="0"/>
              <a:t> </a:t>
            </a:r>
            <a:r>
              <a:rPr lang="en-US" sz="2446" dirty="0" err="1"/>
              <a:t>esperados</a:t>
            </a:r>
            <a:r>
              <a:rPr lang="en-GB" sz="2800" dirty="0"/>
              <a:t> </a:t>
            </a:r>
            <a:endParaRPr lang="en-GB" sz="2400" i="1" dirty="0"/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</p:spTree>
    <p:extLst>
      <p:ext uri="{BB962C8B-B14F-4D97-AF65-F5344CB8AC3E}">
        <p14:creationId xmlns:p14="http://schemas.microsoft.com/office/powerpoint/2010/main" val="422922357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 smtClean="0"/>
              <a:t>Tests</a:t>
            </a:r>
            <a:r>
              <a:rPr lang="es-AR" altLang="es-AR" dirty="0" smtClean="0"/>
              <a:t> de integración</a:t>
            </a:r>
            <a:endParaRPr lang="es-AR" altLang="es-AR" dirty="0"/>
          </a:p>
        </p:txBody>
      </p:sp>
      <p:sp>
        <p:nvSpPr>
          <p:cNvPr id="5" name="Rectangle 5"/>
          <p:cNvSpPr txBox="1">
            <a:spLocks noChangeArrowheads="1"/>
          </p:cNvSpPr>
          <p:nvPr/>
        </p:nvSpPr>
        <p:spPr>
          <a:xfrm>
            <a:off x="519247" y="1447801"/>
            <a:ext cx="11151918" cy="456124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305971" indent="-305971" algn="l" defTabSz="808406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2830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1pPr>
            <a:lvl2pPr marL="557205" indent="-251234" algn="l" defTabSz="808406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557205" algn="l"/>
              </a:tabLst>
              <a:defRPr sz="2476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2pPr>
            <a:lvl3pPr marL="808439" indent="-251234" algn="l" defTabSz="808406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2121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3pPr>
            <a:lvl4pPr marL="1310906" indent="-197899" algn="l" defTabSz="808406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tabLst>
                <a:tab pos="808439" algn="l"/>
              </a:tabLst>
              <a:defRPr sz="1768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4pPr>
            <a:lvl5pPr marL="1514420" indent="-203514" algn="l" defTabSz="808406" rtl="0" eaLnBrk="1" latinLnBrk="0" hangingPunct="1">
              <a:lnSpc>
                <a:spcPct val="90000"/>
              </a:lnSpc>
              <a:spcBef>
                <a:spcPct val="20000"/>
              </a:spcBef>
              <a:buSzPct val="90000"/>
              <a:buFont typeface="Arial" pitchFamily="34" charset="0"/>
              <a:buChar char="•"/>
              <a:defRPr sz="1768" kern="1200"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75000"/>
                        <a:lumOff val="25000"/>
                      </a:schemeClr>
                    </a:gs>
                  </a:gsLst>
                  <a:path path="circle">
                    <a:fillToRect r="100000" b="100000"/>
                  </a:path>
                  <a:tileRect l="-100000" t="-100000"/>
                </a:gradFill>
                <a:latin typeface="+mn-lt"/>
                <a:ea typeface="+mn-ea"/>
                <a:cs typeface="+mn-cs"/>
              </a:defRPr>
            </a:lvl5pPr>
            <a:lvl6pPr marL="2223118" indent="-202101" algn="l" defTabSz="808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627320" indent="-202101" algn="l" defTabSz="808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031524" indent="-202101" algn="l" defTabSz="808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435727" indent="-202101" algn="l" defTabSz="808406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7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US" sz="2800" dirty="0" smtClean="0"/>
              <a:t> Un </a:t>
            </a:r>
            <a:r>
              <a:rPr lang="en-US" sz="2800" dirty="0" err="1" smtClean="0"/>
              <a:t>buen</a:t>
            </a:r>
            <a:r>
              <a:rPr lang="en-US" sz="2800" dirty="0" smtClean="0"/>
              <a:t> test de </a:t>
            </a:r>
            <a:r>
              <a:rPr lang="en-US" sz="2800" dirty="0" err="1" smtClean="0"/>
              <a:t>integración</a:t>
            </a:r>
            <a:r>
              <a:rPr lang="en-US" sz="2800" dirty="0" smtClean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2446" b="1" dirty="0" err="1" smtClean="0"/>
              <a:t>Utiliza</a:t>
            </a:r>
            <a:r>
              <a:rPr lang="en-US" sz="2446" b="1" dirty="0" smtClean="0"/>
              <a:t> </a:t>
            </a:r>
            <a:r>
              <a:rPr lang="en-US" sz="2446" b="1" dirty="0" err="1" smtClean="0"/>
              <a:t>dependencias</a:t>
            </a:r>
            <a:r>
              <a:rPr lang="en-US" sz="2446" b="1" dirty="0" smtClean="0"/>
              <a:t> de forma </a:t>
            </a:r>
            <a:r>
              <a:rPr lang="en-US" sz="2446" b="1" dirty="0" err="1" smtClean="0"/>
              <a:t>controlada</a:t>
            </a:r>
            <a:endParaRPr lang="en-US" sz="2446" b="1" dirty="0" smtClean="0"/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Documenta</a:t>
            </a:r>
            <a:r>
              <a:rPr lang="en-US" sz="2446" dirty="0" smtClean="0"/>
              <a:t> el </a:t>
            </a:r>
            <a:r>
              <a:rPr lang="en-US" sz="2446" dirty="0" err="1" smtClean="0"/>
              <a:t>diseño</a:t>
            </a:r>
            <a:r>
              <a:rPr lang="en-US" sz="2446" dirty="0" smtClean="0"/>
              <a:t> de la </a:t>
            </a:r>
            <a:r>
              <a:rPr lang="en-US" sz="2446" dirty="0" err="1" smtClean="0"/>
              <a:t>aplicación</a:t>
            </a:r>
            <a:endParaRPr lang="en-US" sz="2446" dirty="0" smtClean="0"/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Puede</a:t>
            </a:r>
            <a:r>
              <a:rPr lang="en-US" sz="2446" dirty="0" smtClean="0"/>
              <a:t> </a:t>
            </a:r>
            <a:r>
              <a:rPr lang="en-US" sz="2446" dirty="0" err="1" smtClean="0"/>
              <a:t>ejecutarse</a:t>
            </a:r>
            <a:r>
              <a:rPr lang="en-US" sz="2446" dirty="0" smtClean="0"/>
              <a:t> </a:t>
            </a:r>
            <a:r>
              <a:rPr lang="en-US" sz="2446" dirty="0" err="1" smtClean="0"/>
              <a:t>en</a:t>
            </a:r>
            <a:r>
              <a:rPr lang="en-US" sz="2446" dirty="0" smtClean="0"/>
              <a:t> </a:t>
            </a:r>
            <a:r>
              <a:rPr lang="en-US" sz="2446" dirty="0" err="1" smtClean="0"/>
              <a:t>cualquier</a:t>
            </a:r>
            <a:r>
              <a:rPr lang="en-US" sz="2446" dirty="0" smtClean="0"/>
              <a:t> </a:t>
            </a:r>
            <a:r>
              <a:rPr lang="en-US" sz="2446" dirty="0" err="1" smtClean="0"/>
              <a:t>orden</a:t>
            </a:r>
            <a:r>
              <a:rPr lang="en-US" sz="2446" dirty="0" smtClean="0"/>
              <a:t> </a:t>
            </a:r>
            <a:r>
              <a:rPr lang="en-US" sz="2446" dirty="0" err="1" smtClean="0"/>
              <a:t>si</a:t>
            </a:r>
            <a:r>
              <a:rPr lang="en-US" sz="2446" dirty="0" smtClean="0"/>
              <a:t> </a:t>
            </a:r>
            <a:r>
              <a:rPr lang="en-US" sz="2446" dirty="0" err="1" smtClean="0"/>
              <a:t>es</a:t>
            </a:r>
            <a:r>
              <a:rPr lang="en-US" sz="2446" dirty="0" smtClean="0"/>
              <a:t> parte de </a:t>
            </a:r>
            <a:r>
              <a:rPr lang="en-US" sz="2446" dirty="0" err="1" smtClean="0"/>
              <a:t>muchos</a:t>
            </a:r>
            <a:r>
              <a:rPr lang="en-US" sz="2446" dirty="0" smtClean="0"/>
              <a:t> </a:t>
            </a:r>
            <a:r>
              <a:rPr lang="en-US" sz="2446" dirty="0" err="1" smtClean="0"/>
              <a:t>otros</a:t>
            </a:r>
            <a:r>
              <a:rPr lang="en-US" sz="2446" dirty="0" smtClean="0"/>
              <a:t> tests</a:t>
            </a:r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Retorna</a:t>
            </a:r>
            <a:r>
              <a:rPr lang="en-US" sz="2446" dirty="0" smtClean="0"/>
              <a:t> </a:t>
            </a:r>
            <a:r>
              <a:rPr lang="en-US" sz="2446" dirty="0" err="1" smtClean="0"/>
              <a:t>consistentemente</a:t>
            </a:r>
            <a:r>
              <a:rPr lang="en-US" sz="2446" dirty="0" smtClean="0"/>
              <a:t> el </a:t>
            </a:r>
            <a:r>
              <a:rPr lang="en-US" sz="2446" dirty="0" err="1" smtClean="0"/>
              <a:t>mismo</a:t>
            </a:r>
            <a:r>
              <a:rPr lang="en-US" sz="2446" dirty="0" smtClean="0"/>
              <a:t> </a:t>
            </a:r>
            <a:r>
              <a:rPr lang="en-US" sz="2446" dirty="0" err="1" smtClean="0"/>
              <a:t>resultado</a:t>
            </a:r>
            <a:endParaRPr lang="en-US" sz="2446" dirty="0" smtClean="0"/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Prueba</a:t>
            </a:r>
            <a:r>
              <a:rPr lang="en-US" sz="2446" dirty="0" smtClean="0"/>
              <a:t> un </a:t>
            </a:r>
            <a:r>
              <a:rPr lang="en-US" sz="2446" dirty="0" err="1" smtClean="0"/>
              <a:t>único</a:t>
            </a:r>
            <a:r>
              <a:rPr lang="en-US" sz="2446" dirty="0" smtClean="0"/>
              <a:t> </a:t>
            </a:r>
            <a:r>
              <a:rPr lang="en-US" sz="2446" dirty="0" err="1" smtClean="0"/>
              <a:t>concepto</a:t>
            </a:r>
            <a:r>
              <a:rPr lang="en-US" sz="2446" dirty="0" smtClean="0"/>
              <a:t> </a:t>
            </a:r>
            <a:r>
              <a:rPr lang="en-US" sz="2446" dirty="0" err="1" smtClean="0"/>
              <a:t>lógico</a:t>
            </a:r>
            <a:r>
              <a:rPr lang="en-US" sz="2446" dirty="0" smtClean="0"/>
              <a:t> </a:t>
            </a:r>
            <a:r>
              <a:rPr lang="en-US" sz="2446" dirty="0" err="1" smtClean="0"/>
              <a:t>en</a:t>
            </a:r>
            <a:r>
              <a:rPr lang="en-US" sz="2446" dirty="0" smtClean="0"/>
              <a:t> el </a:t>
            </a:r>
            <a:r>
              <a:rPr lang="en-US" sz="2446" dirty="0" err="1" smtClean="0"/>
              <a:t>sistema</a:t>
            </a:r>
            <a:endParaRPr lang="en-US" sz="2446" dirty="0" smtClean="0"/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Tiene</a:t>
            </a:r>
            <a:r>
              <a:rPr lang="en-US" sz="2446" dirty="0" smtClean="0"/>
              <a:t> un </a:t>
            </a:r>
            <a:r>
              <a:rPr lang="en-US" sz="2446" dirty="0" err="1" smtClean="0"/>
              <a:t>nombre</a:t>
            </a:r>
            <a:r>
              <a:rPr lang="en-US" sz="2446" dirty="0" smtClean="0"/>
              <a:t> </a:t>
            </a:r>
            <a:r>
              <a:rPr lang="en-US" sz="2446" dirty="0" err="1" smtClean="0"/>
              <a:t>claro</a:t>
            </a:r>
            <a:r>
              <a:rPr lang="en-US" sz="2446" dirty="0" smtClean="0"/>
              <a:t> y </a:t>
            </a:r>
            <a:r>
              <a:rPr lang="en-US" sz="2446" dirty="0" err="1" smtClean="0"/>
              <a:t>consistente</a:t>
            </a:r>
            <a:endParaRPr lang="en-US" sz="2446" dirty="0" smtClean="0"/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Es</a:t>
            </a:r>
            <a:r>
              <a:rPr lang="en-US" sz="2446" dirty="0" smtClean="0"/>
              <a:t> legible</a:t>
            </a:r>
          </a:p>
          <a:p>
            <a:pPr lvl="1">
              <a:lnSpc>
                <a:spcPct val="100000"/>
              </a:lnSpc>
            </a:pPr>
            <a:r>
              <a:rPr lang="en-US" sz="2446" dirty="0" err="1" smtClean="0"/>
              <a:t>Es</a:t>
            </a:r>
            <a:r>
              <a:rPr lang="en-US" sz="2446" dirty="0" smtClean="0"/>
              <a:t> </a:t>
            </a:r>
            <a:r>
              <a:rPr lang="en-US" sz="2446" dirty="0" err="1" smtClean="0"/>
              <a:t>mantenible</a:t>
            </a:r>
            <a:endParaRPr lang="en-US" sz="2446" dirty="0" smtClean="0"/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</p:spTree>
    <p:extLst>
      <p:ext uri="{BB962C8B-B14F-4D97-AF65-F5344CB8AC3E}">
        <p14:creationId xmlns:p14="http://schemas.microsoft.com/office/powerpoint/2010/main" val="1830997016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801062" y="3502026"/>
            <a:ext cx="10589876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pPr algn="ctr"/>
            <a:r>
              <a:rPr lang="es-AR" dirty="0" err="1" smtClean="0"/>
              <a:t>Tests</a:t>
            </a:r>
            <a:r>
              <a:rPr lang="es-AR" dirty="0" smtClean="0"/>
              <a:t> Unitarios: </a:t>
            </a:r>
            <a:r>
              <a:rPr lang="es-AR" dirty="0" err="1" smtClean="0"/>
              <a:t>Tips</a:t>
            </a:r>
            <a:r>
              <a:rPr lang="es-AR" dirty="0" smtClean="0"/>
              <a:t> y Ejemplos de Arquitectura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2644569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 1: </a:t>
            </a:r>
            <a:r>
              <a:rPr lang="en-US" dirty="0" err="1"/>
              <a:t>Programación</a:t>
            </a:r>
            <a:r>
              <a:rPr lang="en-US" dirty="0"/>
              <a:t> </a:t>
            </a:r>
            <a:r>
              <a:rPr lang="en-US" dirty="0" err="1"/>
              <a:t>orientada</a:t>
            </a:r>
            <a:r>
              <a:rPr lang="en-US" dirty="0"/>
              <a:t> a interfaces</a:t>
            </a:r>
            <a:endParaRPr 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193801"/>
            <a:ext cx="11151918" cy="5329151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sz="2800" dirty="0"/>
              <a:t> </a:t>
            </a:r>
            <a:r>
              <a:rPr lang="en-GB" sz="2800" dirty="0" err="1"/>
              <a:t>Mantenibilidad</a:t>
            </a:r>
            <a:endParaRPr lang="en-GB" sz="2800" dirty="0"/>
          </a:p>
          <a:p>
            <a:pPr marL="547688" lvl="1" indent="-285750">
              <a:lnSpc>
                <a:spcPct val="100000"/>
              </a:lnSpc>
            </a:pPr>
            <a:r>
              <a:rPr lang="en-GB" sz="2800" dirty="0" err="1"/>
              <a:t>Permite</a:t>
            </a:r>
            <a:r>
              <a:rPr lang="en-GB" sz="2800" dirty="0"/>
              <a:t> </a:t>
            </a:r>
            <a:r>
              <a:rPr lang="en-GB" sz="2800" dirty="0" err="1"/>
              <a:t>cambiar</a:t>
            </a:r>
            <a:r>
              <a:rPr lang="en-GB" sz="2800" dirty="0"/>
              <a:t> la </a:t>
            </a:r>
            <a:r>
              <a:rPr lang="en-GB" sz="2800" dirty="0" err="1"/>
              <a:t>implementación</a:t>
            </a:r>
            <a:r>
              <a:rPr lang="en-GB" sz="2800" dirty="0"/>
              <a:t> </a:t>
            </a:r>
            <a:r>
              <a:rPr lang="en-GB" sz="2800" dirty="0" err="1"/>
              <a:t>interna</a:t>
            </a:r>
            <a:r>
              <a:rPr lang="en-GB" sz="2800" dirty="0"/>
              <a:t> de </a:t>
            </a:r>
            <a:r>
              <a:rPr lang="en-GB" sz="2800" dirty="0" err="1"/>
              <a:t>las</a:t>
            </a:r>
            <a:r>
              <a:rPr lang="en-GB" sz="2800" dirty="0"/>
              <a:t> </a:t>
            </a:r>
            <a:r>
              <a:rPr lang="en-GB" sz="2800" dirty="0" err="1"/>
              <a:t>clases</a:t>
            </a:r>
            <a:r>
              <a:rPr lang="en-GB" sz="2800" dirty="0"/>
              <a:t> </a:t>
            </a:r>
            <a:r>
              <a:rPr lang="en-GB" sz="2800" dirty="0" err="1"/>
              <a:t>concretas</a:t>
            </a:r>
            <a:r>
              <a:rPr lang="en-GB" sz="2800" dirty="0"/>
              <a:t> sin </a:t>
            </a:r>
            <a:r>
              <a:rPr lang="en-GB" sz="2800" dirty="0" err="1"/>
              <a:t>modificar</a:t>
            </a:r>
            <a:r>
              <a:rPr lang="en-GB" sz="2800" dirty="0"/>
              <a:t> el </a:t>
            </a:r>
            <a:r>
              <a:rPr lang="en-GB" sz="2800" dirty="0" err="1"/>
              <a:t>código</a:t>
            </a:r>
            <a:r>
              <a:rPr lang="en-GB" sz="2800" dirty="0"/>
              <a:t> de la </a:t>
            </a:r>
            <a:r>
              <a:rPr lang="en-GB" sz="2800" dirty="0" err="1"/>
              <a:t>aplicación</a:t>
            </a:r>
            <a:r>
              <a:rPr lang="en-GB" sz="2800" dirty="0"/>
              <a:t>.</a:t>
            </a:r>
          </a:p>
          <a:p>
            <a:pPr>
              <a:lnSpc>
                <a:spcPct val="100000"/>
              </a:lnSpc>
            </a:pPr>
            <a:r>
              <a:rPr lang="en-GB" altLang="es-AR" sz="2800" dirty="0"/>
              <a:t> </a:t>
            </a:r>
            <a:r>
              <a:rPr lang="es-AR" sz="2800" dirty="0"/>
              <a:t>Extensibilidad</a:t>
            </a:r>
          </a:p>
          <a:p>
            <a:pPr marL="547688" lvl="1" indent="-285750">
              <a:lnSpc>
                <a:spcPct val="100000"/>
              </a:lnSpc>
            </a:pPr>
            <a:r>
              <a:rPr lang="en-GB" altLang="es-AR" sz="2800" dirty="0" err="1"/>
              <a:t>Permite</a:t>
            </a:r>
            <a:r>
              <a:rPr lang="en-GB" altLang="es-AR" sz="2800" dirty="0"/>
              <a:t> la </a:t>
            </a:r>
            <a:r>
              <a:rPr lang="en-GB" altLang="es-AR" sz="2800" dirty="0" err="1"/>
              <a:t>creación</a:t>
            </a:r>
            <a:r>
              <a:rPr lang="en-GB" altLang="es-AR" sz="2800" dirty="0"/>
              <a:t> de </a:t>
            </a:r>
            <a:r>
              <a:rPr lang="en-GB" altLang="es-AR" sz="2800" dirty="0" err="1"/>
              <a:t>diferentes</a:t>
            </a:r>
            <a:r>
              <a:rPr lang="en-GB" altLang="es-AR" sz="2800" dirty="0"/>
              <a:t> </a:t>
            </a:r>
            <a:r>
              <a:rPr lang="en-GB" altLang="es-AR" sz="2800" dirty="0" err="1"/>
              <a:t>clases</a:t>
            </a:r>
            <a:r>
              <a:rPr lang="en-GB" altLang="es-AR" sz="2800" dirty="0"/>
              <a:t> </a:t>
            </a:r>
            <a:r>
              <a:rPr lang="en-GB" altLang="es-AR" sz="2800" dirty="0" err="1"/>
              <a:t>concretas</a:t>
            </a:r>
            <a:r>
              <a:rPr lang="en-GB" altLang="es-AR" sz="2800" dirty="0"/>
              <a:t> </a:t>
            </a:r>
            <a:r>
              <a:rPr lang="en-GB" altLang="es-AR" sz="2800" dirty="0" err="1"/>
              <a:t>que</a:t>
            </a:r>
            <a:r>
              <a:rPr lang="en-GB" altLang="es-AR" sz="2800" dirty="0"/>
              <a:t> </a:t>
            </a:r>
            <a:r>
              <a:rPr lang="en-GB" altLang="es-AR" sz="2800" dirty="0" err="1"/>
              <a:t>implementen</a:t>
            </a:r>
            <a:r>
              <a:rPr lang="en-GB" altLang="es-AR" sz="2800" dirty="0"/>
              <a:t> la </a:t>
            </a:r>
            <a:r>
              <a:rPr lang="en-GB" altLang="es-AR" sz="2800" dirty="0" err="1"/>
              <a:t>interfaz</a:t>
            </a:r>
            <a:r>
              <a:rPr lang="en-GB" altLang="es-AR" sz="2800" dirty="0"/>
              <a:t> sin </a:t>
            </a:r>
            <a:r>
              <a:rPr lang="en-GB" altLang="es-AR" sz="2800" dirty="0" err="1"/>
              <a:t>modificar</a:t>
            </a:r>
            <a:r>
              <a:rPr lang="en-GB" altLang="es-AR" sz="2800" dirty="0"/>
              <a:t> el </a:t>
            </a:r>
            <a:r>
              <a:rPr lang="en-GB" altLang="es-AR" sz="2800" dirty="0" err="1"/>
              <a:t>código</a:t>
            </a:r>
            <a:r>
              <a:rPr lang="en-GB" altLang="es-AR" sz="2800" dirty="0"/>
              <a:t> de la </a:t>
            </a:r>
            <a:r>
              <a:rPr lang="en-GB" altLang="es-AR" sz="2800" dirty="0" err="1"/>
              <a:t>aplicación</a:t>
            </a:r>
            <a:r>
              <a:rPr lang="en-GB" altLang="es-AR" sz="2800" dirty="0"/>
              <a:t>.</a:t>
            </a:r>
          </a:p>
          <a:p>
            <a:pPr>
              <a:lnSpc>
                <a:spcPct val="100000"/>
              </a:lnSpc>
            </a:pPr>
            <a:r>
              <a:rPr lang="es-AR" sz="2800" dirty="0"/>
              <a:t> </a:t>
            </a:r>
            <a:r>
              <a:rPr lang="es-AR" sz="2800" dirty="0" err="1"/>
              <a:t>Testeabilidad</a:t>
            </a:r>
            <a:r>
              <a:rPr lang="es-AR" sz="2800" dirty="0"/>
              <a:t> (cuando se usa en conjunto con </a:t>
            </a:r>
            <a:r>
              <a:rPr lang="es-AR" sz="2800" dirty="0" err="1"/>
              <a:t>Tip</a:t>
            </a:r>
            <a:r>
              <a:rPr lang="es-AR" sz="2800" dirty="0"/>
              <a:t> 2)</a:t>
            </a:r>
          </a:p>
          <a:p>
            <a:pPr marL="547688" lvl="1" indent="-285750">
              <a:lnSpc>
                <a:spcPct val="100000"/>
              </a:lnSpc>
            </a:pPr>
            <a:r>
              <a:rPr lang="es-AR" altLang="es-AR" sz="2800" dirty="0"/>
              <a:t>Permite el uso de clases </a:t>
            </a:r>
            <a:r>
              <a:rPr lang="es-AR" altLang="es-AR" sz="2800" dirty="0" err="1"/>
              <a:t>Mock</a:t>
            </a:r>
            <a:r>
              <a:rPr lang="es-AR" altLang="es-AR" sz="2800" dirty="0"/>
              <a:t> para testear componentes unitariamente.</a:t>
            </a:r>
          </a:p>
          <a:p>
            <a:pPr marL="547688" lvl="1" indent="-285750">
              <a:lnSpc>
                <a:spcPct val="100000"/>
              </a:lnSpc>
            </a:pPr>
            <a:r>
              <a:rPr lang="es-AR" altLang="es-AR" sz="2800" dirty="0"/>
              <a:t>El</a:t>
            </a:r>
            <a:r>
              <a:rPr lang="en-GB" altLang="es-AR" sz="2800" dirty="0"/>
              <a:t> </a:t>
            </a:r>
            <a:r>
              <a:rPr lang="en-GB" altLang="es-AR" sz="2800" dirty="0" err="1"/>
              <a:t>código</a:t>
            </a:r>
            <a:r>
              <a:rPr lang="en-GB" altLang="es-AR" sz="2800" dirty="0"/>
              <a:t> </a:t>
            </a:r>
            <a:r>
              <a:rPr lang="es-AR" altLang="es-AR" sz="2800" dirty="0"/>
              <a:t>de</a:t>
            </a:r>
            <a:r>
              <a:rPr lang="en-GB" altLang="es-AR" sz="2800" dirty="0"/>
              <a:t> la a</a:t>
            </a:r>
            <a:r>
              <a:rPr lang="es-AR" altLang="es-AR" sz="2800" dirty="0" err="1"/>
              <a:t>plicación</a:t>
            </a:r>
            <a:r>
              <a:rPr lang="es-AR" altLang="es-AR" sz="2800" dirty="0"/>
              <a:t> no depende de clases concretas.</a:t>
            </a:r>
            <a:endParaRPr lang="es-AR" sz="2800" dirty="0"/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</p:spTree>
    <p:extLst>
      <p:ext uri="{BB962C8B-B14F-4D97-AF65-F5344CB8AC3E}">
        <p14:creationId xmlns:p14="http://schemas.microsoft.com/office/powerpoint/2010/main" val="715443701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 2: </a:t>
            </a:r>
            <a:r>
              <a:rPr lang="en-US" dirty="0" err="1"/>
              <a:t>Inyección</a:t>
            </a:r>
            <a:r>
              <a:rPr lang="en-US" dirty="0"/>
              <a:t> de </a:t>
            </a:r>
            <a:r>
              <a:rPr lang="en-US" dirty="0" err="1"/>
              <a:t>dependencias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constructor</a:t>
            </a:r>
            <a:endParaRPr 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4180760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inyección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el </a:t>
            </a:r>
            <a:r>
              <a:rPr lang="en-US" sz="2800" dirty="0" err="1"/>
              <a:t>pasaje</a:t>
            </a:r>
            <a:r>
              <a:rPr lang="en-US" sz="2800" dirty="0"/>
              <a:t> de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dependencia</a:t>
            </a:r>
            <a:r>
              <a:rPr lang="en-US" sz="2800" dirty="0"/>
              <a:t> (un </a:t>
            </a:r>
            <a:r>
              <a:rPr lang="en-US" sz="2800" dirty="0" err="1"/>
              <a:t>servicio</a:t>
            </a:r>
            <a:r>
              <a:rPr lang="en-US" sz="2800" dirty="0"/>
              <a:t>) a un </a:t>
            </a:r>
            <a:r>
              <a:rPr lang="en-US" sz="2800" dirty="0" err="1"/>
              <a:t>objeto</a:t>
            </a:r>
            <a:r>
              <a:rPr lang="en-US" sz="2800" dirty="0"/>
              <a:t> </a:t>
            </a:r>
            <a:r>
              <a:rPr lang="en-US" sz="2800" dirty="0" err="1"/>
              <a:t>dependiente</a:t>
            </a:r>
            <a:r>
              <a:rPr lang="en-US" sz="2800" dirty="0"/>
              <a:t> (un </a:t>
            </a:r>
            <a:r>
              <a:rPr lang="en-US" sz="2800" dirty="0" err="1"/>
              <a:t>cliente</a:t>
            </a:r>
            <a:r>
              <a:rPr lang="en-US" sz="2800" dirty="0"/>
              <a:t>). El </a:t>
            </a:r>
            <a:r>
              <a:rPr lang="en-US" sz="2800" dirty="0" err="1"/>
              <a:t>servicio</a:t>
            </a:r>
            <a:r>
              <a:rPr lang="en-US" sz="2800" dirty="0"/>
              <a:t> </a:t>
            </a:r>
            <a:r>
              <a:rPr lang="en-US" sz="2800" dirty="0" err="1"/>
              <a:t>es</a:t>
            </a:r>
            <a:r>
              <a:rPr lang="en-US" sz="2800" dirty="0"/>
              <a:t> parte del </a:t>
            </a:r>
            <a:r>
              <a:rPr lang="en-US" sz="2800" dirty="0" err="1"/>
              <a:t>estado</a:t>
            </a:r>
            <a:r>
              <a:rPr lang="en-US" sz="2800" dirty="0"/>
              <a:t> del </a:t>
            </a:r>
            <a:r>
              <a:rPr lang="en-US" sz="2800" dirty="0" err="1"/>
              <a:t>cliente</a:t>
            </a:r>
            <a:r>
              <a:rPr lang="en-US" sz="2800" dirty="0"/>
              <a:t>. El </a:t>
            </a:r>
            <a:r>
              <a:rPr lang="en-US" sz="2800" dirty="0" err="1"/>
              <a:t>cliente</a:t>
            </a:r>
            <a:r>
              <a:rPr lang="en-US" sz="2800" dirty="0"/>
              <a:t> no </a:t>
            </a:r>
            <a:r>
              <a:rPr lang="en-US" sz="2800" dirty="0" err="1"/>
              <a:t>crea</a:t>
            </a:r>
            <a:r>
              <a:rPr lang="en-US" sz="2800" dirty="0"/>
              <a:t> </a:t>
            </a:r>
            <a:r>
              <a:rPr lang="en-US" sz="2800" dirty="0" err="1"/>
              <a:t>ni</a:t>
            </a:r>
            <a:r>
              <a:rPr lang="en-US" sz="2800" dirty="0"/>
              <a:t> </a:t>
            </a:r>
            <a:r>
              <a:rPr lang="en-US" sz="2800" dirty="0" err="1"/>
              <a:t>busca</a:t>
            </a:r>
            <a:r>
              <a:rPr lang="en-US" sz="2800" dirty="0"/>
              <a:t> el </a:t>
            </a:r>
            <a:r>
              <a:rPr lang="en-US" sz="2800" dirty="0" err="1"/>
              <a:t>servicio</a:t>
            </a:r>
            <a:r>
              <a:rPr lang="en-US" sz="2800" dirty="0"/>
              <a:t>.</a:t>
            </a:r>
          </a:p>
          <a:p>
            <a:pPr lvl="0">
              <a:lnSpc>
                <a:spcPct val="100000"/>
              </a:lnSpc>
            </a:pPr>
            <a:r>
              <a:rPr lang="en-US" sz="2800" dirty="0" err="1"/>
              <a:t>Requiere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el </a:t>
            </a:r>
            <a:r>
              <a:rPr lang="en-US" sz="2800" dirty="0" err="1"/>
              <a:t>cliente</a:t>
            </a:r>
            <a:r>
              <a:rPr lang="en-US" sz="2800" dirty="0"/>
              <a:t> </a:t>
            </a:r>
            <a:r>
              <a:rPr lang="en-US" sz="2800" dirty="0" err="1"/>
              <a:t>provea</a:t>
            </a:r>
            <a:r>
              <a:rPr lang="en-US" sz="2800" dirty="0"/>
              <a:t> un </a:t>
            </a:r>
            <a:r>
              <a:rPr lang="en-US" sz="2800" dirty="0" err="1"/>
              <a:t>parámetro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un constructor para la </a:t>
            </a:r>
            <a:r>
              <a:rPr lang="en-US" sz="2800" dirty="0" err="1"/>
              <a:t>dependencia</a:t>
            </a:r>
            <a:r>
              <a:rPr lang="en-US" sz="2800" dirty="0"/>
              <a:t>.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public Constructor (</a:t>
            </a:r>
            <a:r>
              <a:rPr lang="en-US" sz="2800" dirty="0" err="1"/>
              <a:t>IDependency</a:t>
            </a:r>
            <a:r>
              <a:rPr lang="en-US" sz="2800" dirty="0"/>
              <a:t> dependency)</a:t>
            </a:r>
          </a:p>
          <a:p>
            <a:pPr lvl="0">
              <a:lnSpc>
                <a:spcPct val="100000"/>
              </a:lnSpc>
            </a:pPr>
            <a:r>
              <a:rPr lang="en-US" sz="2800" dirty="0"/>
              <a:t>El </a:t>
            </a:r>
            <a:r>
              <a:rPr lang="en-US" sz="2800" dirty="0" err="1"/>
              <a:t>cliente</a:t>
            </a:r>
            <a:r>
              <a:rPr lang="en-US" sz="2800" dirty="0"/>
              <a:t> </a:t>
            </a:r>
            <a:r>
              <a:rPr lang="en-US" sz="2800" dirty="0" err="1"/>
              <a:t>ya</a:t>
            </a:r>
            <a:r>
              <a:rPr lang="en-US" sz="2800" dirty="0"/>
              <a:t> no </a:t>
            </a:r>
            <a:r>
              <a:rPr lang="en-US" sz="2800" dirty="0" err="1"/>
              <a:t>necesita</a:t>
            </a:r>
            <a:r>
              <a:rPr lang="en-US" sz="2800" dirty="0"/>
              <a:t> </a:t>
            </a:r>
            <a:r>
              <a:rPr lang="en-US" sz="2800" dirty="0" err="1"/>
              <a:t>ningún</a:t>
            </a:r>
            <a:r>
              <a:rPr lang="en-US" sz="2800" dirty="0"/>
              <a:t> </a:t>
            </a:r>
            <a:r>
              <a:rPr lang="en-US" sz="2800" dirty="0" err="1"/>
              <a:t>conocimiento</a:t>
            </a:r>
            <a:r>
              <a:rPr lang="en-US" sz="2800" dirty="0"/>
              <a:t> </a:t>
            </a:r>
            <a:r>
              <a:rPr lang="en-US" sz="2800" dirty="0" err="1"/>
              <a:t>sobre</a:t>
            </a:r>
            <a:r>
              <a:rPr lang="en-US" sz="2800" dirty="0"/>
              <a:t> la </a:t>
            </a:r>
            <a:r>
              <a:rPr lang="en-US" sz="2800" dirty="0" err="1"/>
              <a:t>implementación</a:t>
            </a:r>
            <a:r>
              <a:rPr lang="en-US" sz="2800" dirty="0"/>
              <a:t> </a:t>
            </a:r>
            <a:r>
              <a:rPr lang="en-US" sz="2800" dirty="0" err="1"/>
              <a:t>concreta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va</a:t>
            </a:r>
            <a:r>
              <a:rPr lang="en-US" sz="2800" dirty="0"/>
              <a:t> a </a:t>
            </a:r>
            <a:r>
              <a:rPr lang="en-US" sz="2800" dirty="0" err="1"/>
              <a:t>utilizar</a:t>
            </a:r>
            <a:r>
              <a:rPr lang="en-US" sz="2800" dirty="0"/>
              <a:t>, </a:t>
            </a:r>
            <a:r>
              <a:rPr lang="en-US" sz="2800" dirty="0" err="1"/>
              <a:t>favoreciendo</a:t>
            </a:r>
            <a:r>
              <a:rPr lang="en-US" sz="2800" dirty="0"/>
              <a:t> la </a:t>
            </a:r>
            <a:r>
              <a:rPr lang="en-US" sz="2800" dirty="0" err="1"/>
              <a:t>reusabilidad</a:t>
            </a:r>
            <a:r>
              <a:rPr lang="en-US" sz="2800" dirty="0"/>
              <a:t>, </a:t>
            </a:r>
            <a:r>
              <a:rPr lang="en-US" sz="2800" dirty="0" err="1"/>
              <a:t>testeabilidad</a:t>
            </a:r>
            <a:r>
              <a:rPr lang="en-US" sz="2800" dirty="0"/>
              <a:t> y </a:t>
            </a:r>
            <a:r>
              <a:rPr lang="en-US" sz="2800" dirty="0" err="1"/>
              <a:t>mantenibilidad</a:t>
            </a:r>
            <a:r>
              <a:rPr lang="en-US" sz="2800" dirty="0" smtClean="0"/>
              <a:t>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71550056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Tip 2: </a:t>
            </a:r>
            <a:r>
              <a:rPr lang="en-US" dirty="0" err="1"/>
              <a:t>Inyección</a:t>
            </a:r>
            <a:r>
              <a:rPr lang="en-US" dirty="0"/>
              <a:t> de </a:t>
            </a:r>
            <a:r>
              <a:rPr lang="en-US" dirty="0" err="1"/>
              <a:t>dependencias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constructor</a:t>
            </a:r>
            <a:endParaRPr 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3483902"/>
          </a:xfrm>
        </p:spPr>
        <p:txBody>
          <a:bodyPr/>
          <a:lstStyle/>
          <a:p>
            <a:pPr lvl="0">
              <a:lnSpc>
                <a:spcPct val="100000"/>
              </a:lnSpc>
            </a:pPr>
            <a:r>
              <a:rPr lang="en-US" sz="2800" dirty="0"/>
              <a:t>Se </a:t>
            </a:r>
            <a:r>
              <a:rPr lang="en-US" sz="2800" dirty="0" err="1"/>
              <a:t>pueden</a:t>
            </a:r>
            <a:r>
              <a:rPr lang="en-US" sz="2800" dirty="0"/>
              <a:t> </a:t>
            </a:r>
            <a:r>
              <a:rPr lang="en-US" sz="2800" dirty="0" err="1"/>
              <a:t>inyectar</a:t>
            </a:r>
            <a:r>
              <a:rPr lang="en-US" sz="2800" dirty="0"/>
              <a:t> </a:t>
            </a:r>
            <a:r>
              <a:rPr lang="en-US" sz="2800" dirty="0" err="1"/>
              <a:t>objetos</a:t>
            </a:r>
            <a:r>
              <a:rPr lang="en-US" sz="2800" dirty="0"/>
              <a:t> Mock para tests </a:t>
            </a:r>
            <a:r>
              <a:rPr lang="en-US" sz="2800" dirty="0" err="1"/>
              <a:t>unitarios</a:t>
            </a:r>
            <a:endParaRPr lang="en-US" sz="2800" dirty="0"/>
          </a:p>
          <a:p>
            <a:pPr lvl="0">
              <a:lnSpc>
                <a:spcPct val="100000"/>
              </a:lnSpc>
            </a:pPr>
            <a:r>
              <a:rPr lang="en-US" sz="2800" dirty="0" err="1"/>
              <a:t>Adhiere</a:t>
            </a:r>
            <a:r>
              <a:rPr lang="en-US" sz="2800" dirty="0"/>
              <a:t> al Dependency Inversion Principle (</a:t>
            </a:r>
            <a:r>
              <a:rPr lang="en-US" sz="2800" dirty="0" err="1"/>
              <a:t>soliD</a:t>
            </a:r>
            <a:r>
              <a:rPr lang="en-US" sz="2800" dirty="0"/>
              <a:t>)</a:t>
            </a:r>
          </a:p>
          <a:p>
            <a:pPr lvl="0">
              <a:lnSpc>
                <a:spcPct val="100000"/>
              </a:lnSpc>
            </a:pPr>
            <a:r>
              <a:rPr lang="es-AR" sz="2800" dirty="0"/>
              <a:t>Hace obvias las violaciones </a:t>
            </a:r>
            <a:r>
              <a:rPr lang="en-GB" sz="2800" dirty="0"/>
              <a:t>al Single Responsibility Principal (Solid)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GB" sz="2800" dirty="0"/>
              <a:t>public Constructor(IClass1 c1, IClass2 c2, IClass3 c3, IClass4 c4, IClass5 c5, ……)</a:t>
            </a:r>
          </a:p>
          <a:p>
            <a:pPr lvl="0">
              <a:lnSpc>
                <a:spcPct val="100000"/>
              </a:lnSpc>
            </a:pPr>
            <a:r>
              <a:rPr lang="es-AR" sz="2800" dirty="0" err="1"/>
              <a:t>Frameworks</a:t>
            </a:r>
            <a:r>
              <a:rPr lang="es-AR" sz="2800" dirty="0"/>
              <a:t> de inyección de dependencias </a:t>
            </a:r>
            <a:r>
              <a:rPr lang="en-GB" sz="2800" dirty="0"/>
              <a:t>(IOC)</a:t>
            </a:r>
          </a:p>
          <a:p>
            <a:pPr lvl="1">
              <a:lnSpc>
                <a:spcPct val="100000"/>
              </a:lnSpc>
            </a:pPr>
            <a:r>
              <a:rPr lang="en-GB" sz="2800" dirty="0" err="1"/>
              <a:t>Ninject</a:t>
            </a:r>
            <a:r>
              <a:rPr lang="en-GB" sz="2800" dirty="0"/>
              <a:t>, </a:t>
            </a:r>
            <a:r>
              <a:rPr lang="en-GB" sz="2800" dirty="0" err="1"/>
              <a:t>SimpleInjector</a:t>
            </a:r>
            <a:r>
              <a:rPr lang="en-GB" sz="2800" dirty="0"/>
              <a:t>, Castle, </a:t>
            </a:r>
            <a:r>
              <a:rPr lang="en-GB" sz="2800" dirty="0" err="1"/>
              <a:t>Autofac</a:t>
            </a:r>
            <a:r>
              <a:rPr lang="en-GB" sz="2800" dirty="0"/>
              <a:t>, Unity, Spring.NET…</a:t>
            </a:r>
          </a:p>
        </p:txBody>
      </p:sp>
    </p:spTree>
    <p:extLst>
      <p:ext uri="{BB962C8B-B14F-4D97-AF65-F5344CB8AC3E}">
        <p14:creationId xmlns:p14="http://schemas.microsoft.com/office/powerpoint/2010/main" val="866195650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3: </a:t>
            </a:r>
            <a:r>
              <a:rPr lang="en-US" sz="4000" dirty="0" err="1"/>
              <a:t>Favorecer</a:t>
            </a:r>
            <a:r>
              <a:rPr lang="en-US" sz="4000" dirty="0"/>
              <a:t> la </a:t>
            </a:r>
            <a:r>
              <a:rPr lang="en-US" sz="4000" dirty="0" err="1"/>
              <a:t>composición</a:t>
            </a:r>
            <a:r>
              <a:rPr lang="en-US" sz="4000" dirty="0"/>
              <a:t> </a:t>
            </a:r>
            <a:r>
              <a:rPr lang="en-US" sz="4000" dirty="0" err="1"/>
              <a:t>por</a:t>
            </a:r>
            <a:r>
              <a:rPr lang="en-US" sz="4000" dirty="0"/>
              <a:t> </a:t>
            </a:r>
            <a:r>
              <a:rPr lang="en-US" sz="4000" dirty="0" err="1"/>
              <a:t>sobre</a:t>
            </a:r>
            <a:r>
              <a:rPr lang="en-US" sz="4000" dirty="0"/>
              <a:t> la </a:t>
            </a:r>
            <a:r>
              <a:rPr lang="en-US" sz="4000" dirty="0" err="1"/>
              <a:t>herencia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51918" cy="470705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sz="2800" dirty="0"/>
              <a:t> Ideal para </a:t>
            </a:r>
            <a:r>
              <a:rPr lang="en-GB" sz="2800" dirty="0" err="1"/>
              <a:t>casos</a:t>
            </a:r>
            <a:r>
              <a:rPr lang="en-GB" sz="2800" dirty="0"/>
              <a:t> </a:t>
            </a:r>
            <a:r>
              <a:rPr lang="en-GB" sz="2800" dirty="0" err="1"/>
              <a:t>donde</a:t>
            </a:r>
            <a:r>
              <a:rPr lang="en-GB" sz="2800" dirty="0"/>
              <a:t> un </a:t>
            </a:r>
            <a:r>
              <a:rPr lang="en-GB" sz="2800" dirty="0" err="1"/>
              <a:t>tipo</a:t>
            </a:r>
            <a:r>
              <a:rPr lang="en-GB" sz="2800" dirty="0"/>
              <a:t> </a:t>
            </a:r>
            <a:r>
              <a:rPr lang="en-GB" sz="2800" dirty="0" err="1"/>
              <a:t>va</a:t>
            </a:r>
            <a:r>
              <a:rPr lang="en-GB" sz="2800" dirty="0"/>
              <a:t> a </a:t>
            </a:r>
            <a:r>
              <a:rPr lang="en-GB" sz="2800" dirty="0" err="1"/>
              <a:t>implementar</a:t>
            </a:r>
            <a:r>
              <a:rPr lang="en-GB" sz="2800" dirty="0"/>
              <a:t> </a:t>
            </a:r>
            <a:r>
              <a:rPr lang="en-GB" sz="2800" dirty="0" err="1"/>
              <a:t>solamente</a:t>
            </a:r>
            <a:r>
              <a:rPr lang="en-GB" sz="2800" dirty="0"/>
              <a:t> </a:t>
            </a:r>
            <a:r>
              <a:rPr lang="en-GB" sz="2800" dirty="0" err="1"/>
              <a:t>una</a:t>
            </a:r>
            <a:r>
              <a:rPr lang="en-GB" sz="2800" dirty="0"/>
              <a:t> parte del </a:t>
            </a:r>
            <a:r>
              <a:rPr lang="en-GB" sz="2800" dirty="0" err="1"/>
              <a:t>comportamiento</a:t>
            </a:r>
            <a:r>
              <a:rPr lang="en-GB" sz="2800" dirty="0"/>
              <a:t> </a:t>
            </a:r>
            <a:r>
              <a:rPr lang="en-GB" sz="2800" dirty="0" err="1"/>
              <a:t>expuesto</a:t>
            </a:r>
            <a:r>
              <a:rPr lang="en-GB" sz="2800" dirty="0"/>
              <a:t> </a:t>
            </a:r>
            <a:r>
              <a:rPr lang="en-GB" sz="2800" dirty="0" err="1"/>
              <a:t>por</a:t>
            </a:r>
            <a:r>
              <a:rPr lang="en-GB" sz="2800" dirty="0"/>
              <a:t> la </a:t>
            </a:r>
            <a:r>
              <a:rPr lang="en-GB" sz="2800" dirty="0" err="1"/>
              <a:t>superclase</a:t>
            </a:r>
            <a:r>
              <a:rPr lang="en-GB" sz="2800" dirty="0"/>
              <a:t>.</a:t>
            </a:r>
          </a:p>
          <a:p>
            <a:pPr>
              <a:lnSpc>
                <a:spcPct val="100000"/>
              </a:lnSpc>
            </a:pPr>
            <a:r>
              <a:rPr lang="en-GB" sz="2800" dirty="0"/>
              <a:t> </a:t>
            </a:r>
            <a:r>
              <a:rPr lang="en-GB" sz="2800" dirty="0" err="1"/>
              <a:t>Permite</a:t>
            </a:r>
            <a:r>
              <a:rPr lang="en-GB" sz="2800" dirty="0"/>
              <a:t> </a:t>
            </a:r>
            <a:r>
              <a:rPr lang="en-GB" sz="2800" dirty="0" err="1"/>
              <a:t>que</a:t>
            </a:r>
            <a:r>
              <a:rPr lang="en-GB" sz="2800" dirty="0"/>
              <a:t> </a:t>
            </a:r>
            <a:r>
              <a:rPr lang="en-GB" sz="2800" dirty="0" err="1"/>
              <a:t>las</a:t>
            </a:r>
            <a:r>
              <a:rPr lang="en-GB" sz="2800" dirty="0"/>
              <a:t> </a:t>
            </a:r>
            <a:r>
              <a:rPr lang="en-GB" sz="2800" dirty="0" err="1"/>
              <a:t>subclases</a:t>
            </a:r>
            <a:r>
              <a:rPr lang="en-GB" sz="2800" dirty="0"/>
              <a:t> </a:t>
            </a:r>
            <a:r>
              <a:rPr lang="en-GB" sz="2800" dirty="0" err="1"/>
              <a:t>implementen</a:t>
            </a:r>
            <a:r>
              <a:rPr lang="en-GB" sz="2800" dirty="0"/>
              <a:t> </a:t>
            </a:r>
            <a:r>
              <a:rPr lang="en-GB" sz="2800" dirty="0" err="1"/>
              <a:t>nueva</a:t>
            </a:r>
            <a:r>
              <a:rPr lang="en-GB" sz="2800" dirty="0"/>
              <a:t> </a:t>
            </a:r>
            <a:r>
              <a:rPr lang="en-GB" sz="2800" dirty="0" err="1"/>
              <a:t>funcionalidad</a:t>
            </a:r>
            <a:r>
              <a:rPr lang="en-GB" sz="2800" dirty="0"/>
              <a:t> sin </a:t>
            </a:r>
            <a:r>
              <a:rPr lang="en-GB" sz="2800" dirty="0" err="1"/>
              <a:t>afectar</a:t>
            </a:r>
            <a:r>
              <a:rPr lang="en-GB" sz="2800" dirty="0"/>
              <a:t> </a:t>
            </a:r>
            <a:r>
              <a:rPr lang="en-GB" sz="2800" dirty="0" err="1"/>
              <a:t>otras</a:t>
            </a:r>
            <a:r>
              <a:rPr lang="en-GB" sz="2800" dirty="0"/>
              <a:t> </a:t>
            </a:r>
            <a:r>
              <a:rPr lang="en-GB" sz="2800" dirty="0" err="1"/>
              <a:t>subclases</a:t>
            </a:r>
            <a:r>
              <a:rPr lang="en-GB" sz="2800" dirty="0"/>
              <a:t>.</a:t>
            </a:r>
          </a:p>
          <a:p>
            <a:pPr>
              <a:lnSpc>
                <a:spcPct val="100000"/>
              </a:lnSpc>
            </a:pPr>
            <a:r>
              <a:rPr lang="en-GB" sz="2800" dirty="0"/>
              <a:t> </a:t>
            </a:r>
            <a:r>
              <a:rPr lang="en-GB" sz="2800" dirty="0" err="1"/>
              <a:t>Permite</a:t>
            </a:r>
            <a:r>
              <a:rPr lang="en-GB" sz="2800" dirty="0"/>
              <a:t> </a:t>
            </a:r>
            <a:r>
              <a:rPr lang="en-GB" sz="2800" dirty="0" err="1"/>
              <a:t>cambios</a:t>
            </a:r>
            <a:r>
              <a:rPr lang="en-GB" sz="2800" dirty="0"/>
              <a:t> de </a:t>
            </a:r>
            <a:r>
              <a:rPr lang="en-GB" sz="2800" dirty="0" err="1"/>
              <a:t>comportamiento</a:t>
            </a:r>
            <a:r>
              <a:rPr lang="en-GB" sz="2800" dirty="0"/>
              <a:t> </a:t>
            </a:r>
            <a:r>
              <a:rPr lang="en-GB" sz="2800" dirty="0" err="1"/>
              <a:t>en</a:t>
            </a:r>
            <a:r>
              <a:rPr lang="en-GB" sz="2800" dirty="0"/>
              <a:t> </a:t>
            </a:r>
            <a:r>
              <a:rPr lang="en-GB" sz="2800" dirty="0" err="1"/>
              <a:t>tiempo</a:t>
            </a:r>
            <a:r>
              <a:rPr lang="en-GB" sz="2800" dirty="0"/>
              <a:t> de </a:t>
            </a:r>
            <a:r>
              <a:rPr lang="en-GB" sz="2800" dirty="0" err="1"/>
              <a:t>ejecución</a:t>
            </a:r>
            <a:r>
              <a:rPr lang="en-GB" sz="2800" dirty="0"/>
              <a:t>.</a:t>
            </a:r>
          </a:p>
          <a:p>
            <a:pPr>
              <a:lnSpc>
                <a:spcPct val="100000"/>
              </a:lnSpc>
            </a:pPr>
            <a:endParaRPr lang="en-GB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buNone/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sz="2400" i="1" dirty="0" err="1"/>
              <a:t>Elegir</a:t>
            </a:r>
            <a:r>
              <a:rPr lang="en-US" sz="2400" i="1" dirty="0"/>
              <a:t> la </a:t>
            </a:r>
            <a:r>
              <a:rPr lang="en-US" sz="2400" i="1" dirty="0" err="1"/>
              <a:t>composición</a:t>
            </a:r>
            <a:r>
              <a:rPr lang="en-US" sz="2400" i="1" dirty="0"/>
              <a:t> </a:t>
            </a:r>
            <a:r>
              <a:rPr lang="en-US" sz="2400" i="1" dirty="0" err="1"/>
              <a:t>por</a:t>
            </a:r>
            <a:r>
              <a:rPr lang="en-US" sz="2400" i="1" dirty="0"/>
              <a:t> </a:t>
            </a:r>
            <a:r>
              <a:rPr lang="en-US" sz="2400" i="1" dirty="0" err="1"/>
              <a:t>sobre</a:t>
            </a:r>
            <a:r>
              <a:rPr lang="en-US" sz="2400" i="1" dirty="0"/>
              <a:t> la </a:t>
            </a:r>
            <a:r>
              <a:rPr lang="en-US" sz="2400" i="1" dirty="0" err="1"/>
              <a:t>herencia</a:t>
            </a:r>
            <a:r>
              <a:rPr lang="en-US" sz="2400" i="1" dirty="0"/>
              <a:t> </a:t>
            </a:r>
            <a:r>
              <a:rPr lang="en-US" sz="2400" i="1" dirty="0" err="1"/>
              <a:t>ya</a:t>
            </a:r>
            <a:r>
              <a:rPr lang="en-US" sz="2400" i="1" dirty="0"/>
              <a:t> </a:t>
            </a:r>
            <a:r>
              <a:rPr lang="en-US" sz="2400" i="1" dirty="0" err="1"/>
              <a:t>que</a:t>
            </a:r>
            <a:r>
              <a:rPr lang="en-US" sz="2400" i="1" dirty="0"/>
              <a:t> </a:t>
            </a:r>
            <a:r>
              <a:rPr lang="en-US" sz="2400" i="1" dirty="0" err="1"/>
              <a:t>es</a:t>
            </a:r>
            <a:r>
              <a:rPr lang="en-US" sz="2400" i="1" dirty="0"/>
              <a:t> </a:t>
            </a:r>
            <a:r>
              <a:rPr lang="en-US" sz="2400" i="1" dirty="0" err="1"/>
              <a:t>más</a:t>
            </a:r>
            <a:r>
              <a:rPr lang="en-US" sz="2400" i="1" dirty="0"/>
              <a:t> </a:t>
            </a:r>
            <a:r>
              <a:rPr lang="en-US" sz="2400" i="1" dirty="0" err="1"/>
              <a:t>maleable</a:t>
            </a:r>
            <a:r>
              <a:rPr lang="en-US" sz="2400" i="1" dirty="0"/>
              <a:t> y </a:t>
            </a:r>
            <a:r>
              <a:rPr lang="en-US" sz="2400" i="1" dirty="0" err="1"/>
              <a:t>sencilla</a:t>
            </a:r>
            <a:r>
              <a:rPr lang="en-US" sz="2400" i="1" dirty="0"/>
              <a:t> para la </a:t>
            </a:r>
            <a:r>
              <a:rPr lang="en-US" sz="2400" i="1" dirty="0" err="1"/>
              <a:t>modificación</a:t>
            </a:r>
            <a:r>
              <a:rPr lang="en-US" sz="2400" i="1" dirty="0"/>
              <a:t> de </a:t>
            </a:r>
            <a:r>
              <a:rPr lang="en-US" sz="2400" i="1" dirty="0" err="1"/>
              <a:t>código</a:t>
            </a:r>
            <a:r>
              <a:rPr lang="en-US" sz="2400" i="1" dirty="0"/>
              <a:t>, </a:t>
            </a:r>
            <a:r>
              <a:rPr lang="en-US" sz="2400" i="1" dirty="0" err="1"/>
              <a:t>pero</a:t>
            </a:r>
            <a:r>
              <a:rPr lang="en-US" sz="2400" i="1" dirty="0"/>
              <a:t> </a:t>
            </a:r>
            <a:r>
              <a:rPr lang="en-US" sz="2400" i="1" dirty="0" err="1"/>
              <a:t>tampoco</a:t>
            </a:r>
            <a:r>
              <a:rPr lang="en-US" sz="2400" i="1" dirty="0"/>
              <a:t> </a:t>
            </a:r>
            <a:r>
              <a:rPr lang="en-US" sz="2400" i="1" dirty="0" err="1"/>
              <a:t>componer</a:t>
            </a:r>
            <a:r>
              <a:rPr lang="en-US" sz="2400" i="1" dirty="0"/>
              <a:t> </a:t>
            </a:r>
            <a:r>
              <a:rPr lang="en-US" sz="2400" i="1" dirty="0" err="1"/>
              <a:t>en</a:t>
            </a:r>
            <a:r>
              <a:rPr lang="en-US" sz="2400" i="1" dirty="0"/>
              <a:t> </a:t>
            </a:r>
            <a:r>
              <a:rPr lang="en-US" sz="2400" i="1" dirty="0" err="1"/>
              <a:t>todos</a:t>
            </a:r>
            <a:r>
              <a:rPr lang="en-US" sz="2400" i="1" dirty="0"/>
              <a:t> los </a:t>
            </a:r>
            <a:r>
              <a:rPr lang="en-US" sz="2400" i="1" dirty="0" err="1"/>
              <a:t>casos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1875031579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4: </a:t>
            </a:r>
            <a:r>
              <a:rPr lang="en-US" sz="4000" dirty="0" err="1" smtClean="0"/>
              <a:t>Generar</a:t>
            </a:r>
            <a:r>
              <a:rPr lang="en-US" sz="4000" dirty="0" smtClean="0"/>
              <a:t> Tests </a:t>
            </a:r>
            <a:r>
              <a:rPr lang="en-US" sz="4000" dirty="0" err="1" smtClean="0"/>
              <a:t>Unitarios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51918" cy="1851276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GB" sz="2800" dirty="0" err="1"/>
              <a:t>Cómo</a:t>
            </a:r>
            <a:r>
              <a:rPr lang="en-GB" sz="2800" dirty="0"/>
              <a:t> </a:t>
            </a:r>
            <a:r>
              <a:rPr lang="en-GB" sz="2800" dirty="0" err="1"/>
              <a:t>escribir</a:t>
            </a:r>
            <a:r>
              <a:rPr lang="en-GB" sz="2800" dirty="0"/>
              <a:t> tests </a:t>
            </a:r>
            <a:r>
              <a:rPr lang="en-GB" sz="2800" dirty="0" err="1"/>
              <a:t>unitarios</a:t>
            </a:r>
            <a:r>
              <a:rPr lang="en-GB" sz="28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2446" dirty="0"/>
              <a:t>Setup de </a:t>
            </a:r>
            <a:r>
              <a:rPr lang="en-US" sz="2446" dirty="0" err="1"/>
              <a:t>precondiciones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Ejecutar</a:t>
            </a:r>
            <a:r>
              <a:rPr lang="en-US" sz="2446" dirty="0"/>
              <a:t> el </a:t>
            </a:r>
            <a:r>
              <a:rPr lang="en-US" sz="2446" dirty="0" err="1"/>
              <a:t>código</a:t>
            </a:r>
            <a:r>
              <a:rPr lang="en-US" sz="2446" dirty="0"/>
              <a:t> a </a:t>
            </a:r>
            <a:r>
              <a:rPr lang="en-US" sz="2446" dirty="0" err="1"/>
              <a:t>testear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Realizar</a:t>
            </a:r>
            <a:r>
              <a:rPr lang="en-US" sz="2446" dirty="0"/>
              <a:t> asserts </a:t>
            </a:r>
            <a:r>
              <a:rPr lang="en-US" sz="2446" dirty="0" err="1"/>
              <a:t>sobre</a:t>
            </a:r>
            <a:r>
              <a:rPr lang="en-US" sz="2446" dirty="0"/>
              <a:t> los </a:t>
            </a:r>
            <a:r>
              <a:rPr lang="en-US" sz="2446" dirty="0" err="1"/>
              <a:t>resultados</a:t>
            </a:r>
            <a:r>
              <a:rPr lang="en-US" sz="2446" dirty="0"/>
              <a:t> </a:t>
            </a:r>
            <a:r>
              <a:rPr lang="en-US" sz="2446" dirty="0" err="1" smtClean="0"/>
              <a:t>esperados</a:t>
            </a:r>
            <a:r>
              <a:rPr lang="en-GB" sz="2800" dirty="0" smtClean="0"/>
              <a:t> </a:t>
            </a:r>
            <a:endParaRPr lang="en-GB" sz="2400" i="1" dirty="0"/>
          </a:p>
        </p:txBody>
      </p:sp>
    </p:spTree>
    <p:extLst>
      <p:ext uri="{BB962C8B-B14F-4D97-AF65-F5344CB8AC3E}">
        <p14:creationId xmlns:p14="http://schemas.microsoft.com/office/powerpoint/2010/main" val="294886328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5: Mocking de </a:t>
            </a:r>
            <a:r>
              <a:rPr lang="en-US" sz="4000" dirty="0" err="1" smtClean="0"/>
              <a:t>dependencias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84870" cy="2499146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 smtClean="0"/>
              <a:t>No </a:t>
            </a:r>
            <a:r>
              <a:rPr lang="en-US" sz="2800" dirty="0" err="1"/>
              <a:t>todo</a:t>
            </a:r>
            <a:r>
              <a:rPr lang="en-US" sz="2800" dirty="0"/>
              <a:t> el </a:t>
            </a:r>
            <a:r>
              <a:rPr lang="en-US" sz="2800" dirty="0" err="1"/>
              <a:t>código</a:t>
            </a:r>
            <a:r>
              <a:rPr lang="en-US" sz="2800" dirty="0"/>
              <a:t> </a:t>
            </a:r>
            <a:r>
              <a:rPr lang="en-US" sz="2800" dirty="0" err="1"/>
              <a:t>está</a:t>
            </a:r>
            <a:r>
              <a:rPr lang="en-US" sz="2800" dirty="0"/>
              <a:t> </a:t>
            </a:r>
            <a:r>
              <a:rPr lang="en-US" sz="2800" dirty="0" err="1"/>
              <a:t>contenido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sí</a:t>
            </a:r>
            <a:r>
              <a:rPr lang="en-US" sz="2800" dirty="0"/>
              <a:t> </a:t>
            </a:r>
            <a:r>
              <a:rPr lang="en-US" sz="2800" dirty="0" err="1"/>
              <a:t>mismo</a:t>
            </a: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/>
              <a:t>Un test </a:t>
            </a:r>
            <a:r>
              <a:rPr lang="en-US" sz="2800" dirty="0" err="1"/>
              <a:t>unitario</a:t>
            </a:r>
            <a:r>
              <a:rPr lang="en-US" sz="2800" dirty="0"/>
              <a:t> </a:t>
            </a:r>
            <a:r>
              <a:rPr lang="en-US" sz="2800" dirty="0" err="1"/>
              <a:t>debe</a:t>
            </a:r>
            <a:r>
              <a:rPr lang="en-US" sz="2800" dirty="0"/>
              <a:t> </a:t>
            </a:r>
            <a:r>
              <a:rPr lang="en-US" sz="2800" dirty="0" err="1"/>
              <a:t>probar</a:t>
            </a:r>
            <a:r>
              <a:rPr lang="en-US" sz="2800" dirty="0"/>
              <a:t> el </a:t>
            </a:r>
            <a:r>
              <a:rPr lang="en-US" sz="2800" dirty="0" err="1"/>
              <a:t>código</a:t>
            </a:r>
            <a:r>
              <a:rPr lang="en-US" sz="2800" dirty="0"/>
              <a:t> sin </a:t>
            </a:r>
            <a:r>
              <a:rPr lang="en-US" sz="2800" dirty="0" err="1"/>
              <a:t>probar</a:t>
            </a:r>
            <a:r>
              <a:rPr lang="en-US" sz="2800" dirty="0"/>
              <a:t>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dependencias</a:t>
            </a:r>
            <a:endParaRPr lang="en-US" sz="2800" dirty="0"/>
          </a:p>
          <a:p>
            <a:pPr>
              <a:lnSpc>
                <a:spcPct val="100000"/>
              </a:lnSpc>
            </a:pPr>
            <a:r>
              <a:rPr lang="en-US" sz="2800" dirty="0" err="1"/>
              <a:t>Ver</a:t>
            </a:r>
            <a:r>
              <a:rPr lang="en-US" sz="2800" dirty="0"/>
              <a:t> Tips 1 y 2</a:t>
            </a:r>
          </a:p>
          <a:p>
            <a:pPr lvl="1">
              <a:lnSpc>
                <a:spcPct val="100000"/>
              </a:lnSpc>
            </a:pPr>
            <a:r>
              <a:rPr lang="en-US" sz="2800" dirty="0" err="1"/>
              <a:t>Programación</a:t>
            </a:r>
            <a:r>
              <a:rPr lang="en-US" sz="2800" dirty="0"/>
              <a:t> </a:t>
            </a:r>
            <a:r>
              <a:rPr lang="en-US" sz="2800" dirty="0" err="1"/>
              <a:t>orientada</a:t>
            </a:r>
            <a:r>
              <a:rPr lang="en-US" sz="2800" dirty="0"/>
              <a:t> a interfaces</a:t>
            </a:r>
          </a:p>
          <a:p>
            <a:pPr lvl="1">
              <a:lnSpc>
                <a:spcPct val="100000"/>
              </a:lnSpc>
            </a:pPr>
            <a:r>
              <a:rPr lang="en-US" sz="2800" dirty="0" err="1"/>
              <a:t>Inyección</a:t>
            </a:r>
            <a:r>
              <a:rPr lang="en-US" sz="2800" dirty="0"/>
              <a:t> de </a:t>
            </a:r>
            <a:r>
              <a:rPr lang="en-US" sz="2800" dirty="0" err="1"/>
              <a:t>dependencias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constructor</a:t>
            </a:r>
          </a:p>
        </p:txBody>
      </p:sp>
    </p:spTree>
    <p:extLst>
      <p:ext uri="{BB962C8B-B14F-4D97-AF65-F5344CB8AC3E}">
        <p14:creationId xmlns:p14="http://schemas.microsoft.com/office/powerpoint/2010/main" val="790782940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smtClean="0"/>
              <a:t>Sobre los instructores</a:t>
            </a:r>
            <a:endParaRPr lang="es-AR" altLang="es-AR" dirty="0"/>
          </a:p>
        </p:txBody>
      </p:sp>
      <p:sp>
        <p:nvSpPr>
          <p:cNvPr id="183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91662" y="1447801"/>
            <a:ext cx="10445261" cy="3705630"/>
          </a:xfrm>
        </p:spPr>
        <p:txBody>
          <a:bodyPr/>
          <a:lstStyle/>
          <a:p>
            <a:pPr marL="0" indent="0">
              <a:buNone/>
            </a:pPr>
            <a:r>
              <a:rPr lang="es-AR" altLang="es-AR" sz="2800" b="1" dirty="0" smtClean="0"/>
              <a:t>Leandro Goldin</a:t>
            </a:r>
          </a:p>
          <a:p>
            <a:pPr marL="0" indent="0">
              <a:buNone/>
            </a:pPr>
            <a:r>
              <a:rPr lang="es-AR" altLang="es-AR" sz="2800" dirty="0" smtClean="0"/>
              <a:t>Ingeniería en Sistemas de Información - UTN</a:t>
            </a:r>
            <a:endParaRPr lang="es-AR" altLang="es-AR" sz="2800" dirty="0"/>
          </a:p>
          <a:p>
            <a:pPr marL="0" indent="0">
              <a:buNone/>
            </a:pPr>
            <a:r>
              <a:rPr lang="es-AR" altLang="es-AR" sz="2800" i="1" dirty="0" err="1" smtClean="0"/>
              <a:t>.Net</a:t>
            </a:r>
            <a:r>
              <a:rPr lang="es-AR" altLang="es-AR" sz="2800" i="1" dirty="0" smtClean="0"/>
              <a:t> </a:t>
            </a:r>
            <a:r>
              <a:rPr lang="es-AR" altLang="es-AR" sz="2800" i="1" dirty="0" err="1" smtClean="0"/>
              <a:t>Technical</a:t>
            </a:r>
            <a:r>
              <a:rPr lang="es-AR" altLang="es-AR" sz="2800" i="1" dirty="0" smtClean="0"/>
              <a:t> Leader</a:t>
            </a:r>
            <a:endParaRPr lang="es-AR" altLang="es-AR" sz="2800" i="1" dirty="0"/>
          </a:p>
          <a:p>
            <a:pPr marL="0" indent="0">
              <a:buNone/>
            </a:pPr>
            <a:r>
              <a:rPr lang="es-AR" altLang="es-AR" sz="2800" dirty="0" smtClean="0"/>
              <a:t>2 años en Baufest</a:t>
            </a:r>
          </a:p>
          <a:p>
            <a:pPr marL="0" indent="0">
              <a:buNone/>
            </a:pPr>
            <a:endParaRPr lang="es-AR" altLang="es-AR" sz="2800" dirty="0" smtClean="0"/>
          </a:p>
          <a:p>
            <a:pPr marL="0" indent="0">
              <a:buNone/>
            </a:pPr>
            <a:r>
              <a:rPr lang="es-AR" altLang="es-AR" sz="2800" dirty="0"/>
              <a:t>Principales proyectos en los que participé…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Control y Gestión de Obras (</a:t>
            </a:r>
            <a:r>
              <a:rPr lang="es-AR" altLang="es-AR" sz="2400" dirty="0" err="1" smtClean="0"/>
              <a:t>AySA</a:t>
            </a:r>
            <a:r>
              <a:rPr lang="es-AR" altLang="es-AR" sz="2400" dirty="0" smtClean="0"/>
              <a:t>)</a:t>
            </a:r>
          </a:p>
          <a:p>
            <a:pPr>
              <a:buFontTx/>
              <a:buChar char="-"/>
            </a:pPr>
            <a:r>
              <a:rPr lang="es-AR" altLang="es-AR" sz="2400" dirty="0"/>
              <a:t>Modernización </a:t>
            </a:r>
            <a:r>
              <a:rPr lang="es-AR" altLang="es-AR" sz="2400" dirty="0" smtClean="0"/>
              <a:t>Área </a:t>
            </a:r>
            <a:r>
              <a:rPr lang="es-AR" altLang="es-AR" sz="2400" dirty="0"/>
              <a:t>de </a:t>
            </a:r>
            <a:r>
              <a:rPr lang="es-AR" altLang="es-AR" sz="2400" dirty="0" smtClean="0"/>
              <a:t>Investigación </a:t>
            </a:r>
            <a:r>
              <a:rPr lang="es-AR" altLang="es-AR" sz="2400" dirty="0" smtClean="0"/>
              <a:t>(Don Mario)</a:t>
            </a:r>
          </a:p>
        </p:txBody>
      </p:sp>
    </p:spTree>
    <p:extLst>
      <p:ext uri="{BB962C8B-B14F-4D97-AF65-F5344CB8AC3E}">
        <p14:creationId xmlns:p14="http://schemas.microsoft.com/office/powerpoint/2010/main" val="31310450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5: Mocking de </a:t>
            </a:r>
            <a:r>
              <a:rPr lang="en-US" sz="4000" dirty="0" err="1" smtClean="0"/>
              <a:t>dependencias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828801"/>
            <a:ext cx="6182599" cy="3102388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Los </a:t>
            </a:r>
            <a:r>
              <a:rPr lang="en-US" sz="2800" dirty="0" err="1"/>
              <a:t>objetos</a:t>
            </a:r>
            <a:r>
              <a:rPr lang="en-US" sz="2800" dirty="0"/>
              <a:t> Mock son </a:t>
            </a:r>
            <a:r>
              <a:rPr lang="en-US" sz="2800" dirty="0" err="1"/>
              <a:t>objetos</a:t>
            </a:r>
            <a:r>
              <a:rPr lang="en-US" sz="2800" dirty="0"/>
              <a:t> </a:t>
            </a:r>
            <a:r>
              <a:rPr lang="en-US" sz="2800" dirty="0" err="1"/>
              <a:t>simulados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imitan</a:t>
            </a:r>
            <a:r>
              <a:rPr lang="en-US" sz="2800" dirty="0"/>
              <a:t> el </a:t>
            </a:r>
            <a:r>
              <a:rPr lang="en-US" sz="2800" dirty="0" err="1"/>
              <a:t>comportamiento</a:t>
            </a:r>
            <a:r>
              <a:rPr lang="en-US" sz="2800" dirty="0"/>
              <a:t> de </a:t>
            </a:r>
            <a:r>
              <a:rPr lang="en-US" sz="2800" dirty="0" err="1"/>
              <a:t>objetos</a:t>
            </a:r>
            <a:r>
              <a:rPr lang="en-US" sz="2800" dirty="0"/>
              <a:t> </a:t>
            </a:r>
            <a:r>
              <a:rPr lang="en-US" sz="2800" dirty="0" err="1"/>
              <a:t>reales</a:t>
            </a:r>
            <a:r>
              <a:rPr lang="en-US" sz="2800" dirty="0"/>
              <a:t> de forma </a:t>
            </a:r>
            <a:r>
              <a:rPr lang="en-US" sz="2800" dirty="0" err="1" smtClean="0"/>
              <a:t>controlada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 smtClean="0"/>
          </a:p>
          <a:p>
            <a:pPr>
              <a:lnSpc>
                <a:spcPct val="100000"/>
              </a:lnSpc>
            </a:pPr>
            <a:r>
              <a:rPr lang="en-US" sz="2800" dirty="0" err="1" smtClean="0"/>
              <a:t>Permiten</a:t>
            </a:r>
            <a:r>
              <a:rPr lang="en-US" sz="2800" dirty="0" smtClean="0"/>
              <a:t> </a:t>
            </a:r>
            <a:r>
              <a:rPr lang="en-US" sz="2800" dirty="0" err="1" smtClean="0"/>
              <a:t>realizar</a:t>
            </a:r>
            <a:r>
              <a:rPr lang="en-US" sz="2800" dirty="0" smtClean="0"/>
              <a:t> </a:t>
            </a:r>
            <a:r>
              <a:rPr lang="en-US" sz="2800" dirty="0" err="1" smtClean="0"/>
              <a:t>verificación</a:t>
            </a:r>
            <a:r>
              <a:rPr lang="en-US" sz="2800" dirty="0" smtClean="0"/>
              <a:t> del </a:t>
            </a:r>
            <a:r>
              <a:rPr lang="en-US" sz="2800" dirty="0" err="1" smtClean="0"/>
              <a:t>comportamiento</a:t>
            </a:r>
            <a:r>
              <a:rPr lang="en-US" sz="2800" dirty="0" smtClean="0"/>
              <a:t> del </a:t>
            </a:r>
            <a:r>
              <a:rPr lang="en-US" sz="2800" dirty="0" err="1" smtClean="0"/>
              <a:t>objeto</a:t>
            </a:r>
            <a:endParaRPr lang="en-US" sz="2800" dirty="0" smtClean="0"/>
          </a:p>
        </p:txBody>
      </p:sp>
      <p:pic>
        <p:nvPicPr>
          <p:cNvPr id="1026" name="Picture 2" descr="http://m.eet.com/media/1172690/atomic%20figure%201%20450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1846" y="1934894"/>
            <a:ext cx="5002271" cy="28902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2348561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5: Mocking de </a:t>
            </a:r>
            <a:r>
              <a:rPr lang="en-US" sz="4000" dirty="0" err="1" smtClean="0"/>
              <a:t>dependencias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8" y="1828801"/>
            <a:ext cx="5204220" cy="4275145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 err="1" smtClean="0"/>
              <a:t>Objetos</a:t>
            </a:r>
            <a:r>
              <a:rPr lang="en-US" sz="2800" dirty="0" smtClean="0"/>
              <a:t> Dummy</a:t>
            </a:r>
          </a:p>
          <a:p>
            <a:pPr lvl="1">
              <a:lnSpc>
                <a:spcPct val="100000"/>
              </a:lnSpc>
            </a:pPr>
            <a:r>
              <a:rPr lang="en-US" sz="2400" dirty="0" err="1"/>
              <a:t>Es</a:t>
            </a:r>
            <a:r>
              <a:rPr lang="en-US" sz="2400" dirty="0"/>
              <a:t> un </a:t>
            </a:r>
            <a:r>
              <a:rPr lang="en-US" sz="2400" dirty="0" err="1"/>
              <a:t>modelo</a:t>
            </a:r>
            <a:r>
              <a:rPr lang="en-US" sz="2400" dirty="0"/>
              <a:t> </a:t>
            </a:r>
            <a:r>
              <a:rPr lang="en-US" sz="2400" dirty="0" err="1"/>
              <a:t>simplificado</a:t>
            </a:r>
            <a:r>
              <a:rPr lang="en-US" sz="2400" dirty="0"/>
              <a:t> de la </a:t>
            </a:r>
            <a:r>
              <a:rPr lang="en-US" sz="2400" dirty="0" err="1"/>
              <a:t>implementación</a:t>
            </a:r>
            <a:r>
              <a:rPr lang="en-US" sz="2400" dirty="0"/>
              <a:t> real</a:t>
            </a:r>
          </a:p>
          <a:p>
            <a:pPr lvl="1">
              <a:lnSpc>
                <a:spcPct val="100000"/>
              </a:lnSpc>
            </a:pPr>
            <a:r>
              <a:rPr lang="en-US" sz="2400" dirty="0"/>
              <a:t>Son </a:t>
            </a:r>
            <a:r>
              <a:rPr lang="en-US" sz="2400" dirty="0" err="1"/>
              <a:t>implementaciones</a:t>
            </a:r>
            <a:r>
              <a:rPr lang="en-US" sz="2400" dirty="0"/>
              <a:t> </a:t>
            </a:r>
            <a:r>
              <a:rPr lang="en-US" sz="2400" dirty="0" err="1"/>
              <a:t>concretas</a:t>
            </a:r>
            <a:r>
              <a:rPr lang="en-US" sz="2400" dirty="0"/>
              <a:t> de la </a:t>
            </a:r>
            <a:r>
              <a:rPr lang="en-US" sz="2400" dirty="0" err="1"/>
              <a:t>interfaz</a:t>
            </a:r>
            <a:r>
              <a:rPr lang="en-US" sz="2400" dirty="0"/>
              <a:t> de la </a:t>
            </a:r>
            <a:r>
              <a:rPr lang="en-US" sz="2400" dirty="0" err="1"/>
              <a:t>dependencia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 err="1"/>
              <a:t>Generalmente</a:t>
            </a:r>
            <a:r>
              <a:rPr lang="en-US" sz="2400" dirty="0"/>
              <a:t> </a:t>
            </a:r>
            <a:r>
              <a:rPr lang="en-US" sz="2400" dirty="0" err="1"/>
              <a:t>retornan</a:t>
            </a:r>
            <a:r>
              <a:rPr lang="en-US" sz="2400" dirty="0"/>
              <a:t> </a:t>
            </a:r>
            <a:r>
              <a:rPr lang="en-US" sz="2400" dirty="0" err="1"/>
              <a:t>resultados</a:t>
            </a:r>
            <a:r>
              <a:rPr lang="en-US" sz="2400" dirty="0"/>
              <a:t> </a:t>
            </a:r>
            <a:r>
              <a:rPr lang="en-US" sz="2400" dirty="0" err="1"/>
              <a:t>falsos</a:t>
            </a:r>
            <a:r>
              <a:rPr lang="en-US" sz="2400" dirty="0"/>
              <a:t> y </a:t>
            </a:r>
            <a:r>
              <a:rPr lang="en-US" sz="2400" dirty="0" err="1"/>
              <a:t>conocidos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en-US" sz="2400" dirty="0"/>
              <a:t>No se </a:t>
            </a:r>
            <a:r>
              <a:rPr lang="en-US" sz="2400" dirty="0" err="1"/>
              <a:t>utilizan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la </a:t>
            </a:r>
            <a:r>
              <a:rPr lang="en-US" sz="2400" dirty="0" err="1"/>
              <a:t>aplicación</a:t>
            </a:r>
            <a:r>
              <a:rPr lang="en-US" sz="2400" dirty="0"/>
              <a:t> </a:t>
            </a:r>
            <a:r>
              <a:rPr lang="en-US" sz="2400" dirty="0" err="1"/>
              <a:t>productiva</a:t>
            </a:r>
            <a:endParaRPr lang="en-US" sz="2400" dirty="0"/>
          </a:p>
          <a:p>
            <a:pPr lvl="1">
              <a:lnSpc>
                <a:spcPct val="100000"/>
              </a:lnSpc>
            </a:pPr>
            <a:endParaRPr lang="en-US" sz="2446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8319" y="1971365"/>
            <a:ext cx="5715798" cy="3572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633079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5: Mocking de </a:t>
            </a:r>
            <a:r>
              <a:rPr lang="en-US" sz="4000" dirty="0" err="1" smtClean="0"/>
              <a:t>dependencias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51918" cy="3447098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 err="1"/>
              <a:t>Cómo</a:t>
            </a:r>
            <a:r>
              <a:rPr lang="en-US" sz="2800" dirty="0"/>
              <a:t> </a:t>
            </a:r>
            <a:r>
              <a:rPr lang="en-US" sz="2800" dirty="0" err="1"/>
              <a:t>escribir</a:t>
            </a:r>
            <a:r>
              <a:rPr lang="en-US" sz="2800" dirty="0"/>
              <a:t> tests </a:t>
            </a:r>
            <a:r>
              <a:rPr lang="en-US" sz="2800" dirty="0" err="1"/>
              <a:t>unitarios</a:t>
            </a:r>
            <a:r>
              <a:rPr lang="en-US" sz="2800" dirty="0"/>
              <a:t> </a:t>
            </a:r>
            <a:r>
              <a:rPr lang="en-US" sz="2800" dirty="0" err="1"/>
              <a:t>usando</a:t>
            </a:r>
            <a:r>
              <a:rPr lang="en-US" sz="2800" dirty="0"/>
              <a:t> Mocks:</a:t>
            </a:r>
          </a:p>
          <a:p>
            <a:pPr lvl="1">
              <a:lnSpc>
                <a:spcPct val="100000"/>
              </a:lnSpc>
            </a:pPr>
            <a:r>
              <a:rPr lang="en-US" sz="2800" dirty="0"/>
              <a:t>Setup de </a:t>
            </a:r>
            <a:r>
              <a:rPr lang="en-US" sz="2800" dirty="0" err="1"/>
              <a:t>precondiciones</a:t>
            </a:r>
            <a:r>
              <a:rPr lang="en-US" sz="2800" dirty="0"/>
              <a:t> </a:t>
            </a:r>
            <a:r>
              <a:rPr lang="en-US" sz="2800" dirty="0" err="1"/>
              <a:t>incluyendo</a:t>
            </a:r>
            <a:r>
              <a:rPr lang="en-US" sz="2800" dirty="0"/>
              <a:t> el setup de los </a:t>
            </a:r>
            <a:r>
              <a:rPr lang="en-US" sz="2800" dirty="0" err="1"/>
              <a:t>objetos</a:t>
            </a:r>
            <a:r>
              <a:rPr lang="en-US" sz="2800" dirty="0"/>
              <a:t> mock</a:t>
            </a:r>
          </a:p>
          <a:p>
            <a:pPr lvl="1">
              <a:lnSpc>
                <a:spcPct val="100000"/>
              </a:lnSpc>
            </a:pPr>
            <a:r>
              <a:rPr lang="en-US" sz="2800" dirty="0" err="1"/>
              <a:t>Inyectar</a:t>
            </a:r>
            <a:r>
              <a:rPr lang="en-US" sz="2800" dirty="0"/>
              <a:t> mocks de </a:t>
            </a:r>
            <a:r>
              <a:rPr lang="en-US" sz="2800" dirty="0" err="1"/>
              <a:t>dependencias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 err="1"/>
              <a:t>Ejecutar</a:t>
            </a:r>
            <a:r>
              <a:rPr lang="en-US" sz="2800" dirty="0"/>
              <a:t> el </a:t>
            </a:r>
            <a:r>
              <a:rPr lang="en-US" sz="2800" dirty="0" err="1"/>
              <a:t>código</a:t>
            </a:r>
            <a:r>
              <a:rPr lang="en-US" sz="2800" dirty="0"/>
              <a:t> a </a:t>
            </a:r>
            <a:r>
              <a:rPr lang="en-US" sz="2800" dirty="0" err="1"/>
              <a:t>ser</a:t>
            </a:r>
            <a:r>
              <a:rPr lang="en-US" sz="2800" dirty="0"/>
              <a:t> </a:t>
            </a:r>
            <a:r>
              <a:rPr lang="en-US" sz="2800" dirty="0" err="1"/>
              <a:t>testeado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 err="1"/>
              <a:t>Realizar</a:t>
            </a:r>
            <a:r>
              <a:rPr lang="en-US" sz="2800" dirty="0"/>
              <a:t> asserts </a:t>
            </a:r>
            <a:r>
              <a:rPr lang="en-US" sz="2800" dirty="0" err="1"/>
              <a:t>sobre</a:t>
            </a:r>
            <a:r>
              <a:rPr lang="en-US" sz="2800" dirty="0"/>
              <a:t> los </a:t>
            </a:r>
            <a:r>
              <a:rPr lang="en-US" sz="2800" dirty="0" err="1"/>
              <a:t>resultados</a:t>
            </a:r>
            <a:r>
              <a:rPr lang="en-US" sz="2800" dirty="0"/>
              <a:t> </a:t>
            </a:r>
            <a:r>
              <a:rPr lang="en-US" sz="2800" dirty="0" err="1"/>
              <a:t>esperados</a:t>
            </a:r>
            <a:endParaRPr lang="en-US" sz="2800" dirty="0"/>
          </a:p>
          <a:p>
            <a:pPr lvl="1">
              <a:lnSpc>
                <a:spcPct val="100000"/>
              </a:lnSpc>
            </a:pPr>
            <a:r>
              <a:rPr lang="en-US" sz="2800" dirty="0" err="1"/>
              <a:t>Verificar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el mock </a:t>
            </a:r>
            <a:r>
              <a:rPr lang="en-US" sz="2800" dirty="0" err="1"/>
              <a:t>fue</a:t>
            </a:r>
            <a:r>
              <a:rPr lang="en-US" sz="2800" dirty="0"/>
              <a:t> </a:t>
            </a:r>
            <a:r>
              <a:rPr lang="en-US" sz="2800" dirty="0" err="1"/>
              <a:t>llamado</a:t>
            </a:r>
            <a:r>
              <a:rPr lang="en-US" sz="2800" dirty="0"/>
              <a:t> la </a:t>
            </a:r>
            <a:r>
              <a:rPr lang="en-US" sz="2800" dirty="0" err="1"/>
              <a:t>cantidad</a:t>
            </a:r>
            <a:r>
              <a:rPr lang="en-US" sz="2800" dirty="0"/>
              <a:t> de </a:t>
            </a:r>
            <a:r>
              <a:rPr lang="en-US" sz="2800" dirty="0" err="1"/>
              <a:t>veces</a:t>
            </a:r>
            <a:r>
              <a:rPr lang="en-US" sz="2800" dirty="0"/>
              <a:t> y con los </a:t>
            </a:r>
            <a:r>
              <a:rPr lang="en-US" sz="2800" dirty="0" err="1"/>
              <a:t>parámetros</a:t>
            </a:r>
            <a:r>
              <a:rPr lang="en-US" sz="2800" dirty="0"/>
              <a:t> </a:t>
            </a:r>
            <a:r>
              <a:rPr lang="en-US" sz="2800" dirty="0" err="1"/>
              <a:t>esperados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196172888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/>
              <a:t>Tip </a:t>
            </a:r>
            <a:r>
              <a:rPr lang="en-US" sz="4000" dirty="0" smtClean="0"/>
              <a:t>6: </a:t>
            </a:r>
            <a:r>
              <a:rPr lang="en-US" sz="4000" dirty="0" err="1" smtClean="0"/>
              <a:t>Escribiendo</a:t>
            </a:r>
            <a:r>
              <a:rPr lang="en-US" sz="4000" dirty="0" smtClean="0"/>
              <a:t> </a:t>
            </a:r>
            <a:r>
              <a:rPr lang="en-US" sz="4000" dirty="0" err="1" smtClean="0"/>
              <a:t>código</a:t>
            </a:r>
            <a:r>
              <a:rPr lang="en-US" sz="4000" dirty="0" smtClean="0"/>
              <a:t> </a:t>
            </a:r>
            <a:r>
              <a:rPr lang="en-US" sz="4000" dirty="0" err="1" smtClean="0"/>
              <a:t>testeable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51918" cy="4460965"/>
          </a:xfrm>
        </p:spPr>
        <p:txBody>
          <a:bodyPr vert="horz" wrap="square" lIns="0" tIns="0" rIns="0" bIns="0" rtlCol="0">
            <a:spAutoFit/>
          </a:bodyPr>
          <a:lstStyle/>
          <a:p>
            <a:pPr lvl="1">
              <a:lnSpc>
                <a:spcPct val="100000"/>
              </a:lnSpc>
            </a:pPr>
            <a:r>
              <a:rPr lang="en-GB" sz="2800" dirty="0" smtClean="0"/>
              <a:t>No </a:t>
            </a:r>
            <a:r>
              <a:rPr lang="en-GB" sz="2800" dirty="0" err="1"/>
              <a:t>mezclar</a:t>
            </a:r>
            <a:r>
              <a:rPr lang="en-GB" sz="2800" dirty="0"/>
              <a:t> el </a:t>
            </a:r>
            <a:r>
              <a:rPr lang="en-GB" sz="2800" dirty="0" err="1"/>
              <a:t>grafo</a:t>
            </a:r>
            <a:r>
              <a:rPr lang="en-GB" sz="2800" dirty="0"/>
              <a:t> de </a:t>
            </a:r>
            <a:r>
              <a:rPr lang="en-GB" sz="2800" dirty="0" err="1"/>
              <a:t>instanciación</a:t>
            </a:r>
            <a:r>
              <a:rPr lang="en-GB" sz="2800" dirty="0"/>
              <a:t> de </a:t>
            </a:r>
            <a:r>
              <a:rPr lang="en-GB" sz="2800" dirty="0" err="1"/>
              <a:t>objetos</a:t>
            </a:r>
            <a:r>
              <a:rPr lang="en-GB" sz="2800" dirty="0"/>
              <a:t> con la </a:t>
            </a:r>
            <a:r>
              <a:rPr lang="en-GB" sz="2800" dirty="0" err="1"/>
              <a:t>lógica</a:t>
            </a:r>
            <a:r>
              <a:rPr lang="en-GB" sz="2800" dirty="0"/>
              <a:t> de la </a:t>
            </a:r>
            <a:r>
              <a:rPr lang="en-GB" sz="2800" dirty="0" err="1"/>
              <a:t>aplicación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s-AR" sz="2800" dirty="0" smtClean="0"/>
              <a:t>Pedir </a:t>
            </a:r>
            <a:r>
              <a:rPr lang="es-AR" sz="2800" dirty="0"/>
              <a:t>los objetos, no ir a buscarlos</a:t>
            </a:r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 </a:t>
            </a:r>
            <a:r>
              <a:rPr lang="en-US" sz="2800" dirty="0" err="1"/>
              <a:t>escribir</a:t>
            </a:r>
            <a:r>
              <a:rPr lang="en-US" sz="2800" dirty="0"/>
              <a:t> </a:t>
            </a:r>
            <a:r>
              <a:rPr lang="en-US" sz="2800" dirty="0" err="1"/>
              <a:t>lógica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el constructor</a:t>
            </a:r>
            <a:endParaRPr lang="es-AR" sz="2800" dirty="0"/>
          </a:p>
          <a:p>
            <a:pPr lvl="1">
              <a:lnSpc>
                <a:spcPct val="100000"/>
              </a:lnSpc>
            </a:pPr>
            <a:r>
              <a:rPr lang="en-US" sz="2800" dirty="0" err="1" smtClean="0"/>
              <a:t>Tener</a:t>
            </a:r>
            <a:r>
              <a:rPr lang="en-US" sz="2800" dirty="0" smtClean="0"/>
              <a:t> </a:t>
            </a:r>
            <a:r>
              <a:rPr lang="en-US" sz="2800" dirty="0" err="1"/>
              <a:t>cuidado</a:t>
            </a:r>
            <a:r>
              <a:rPr lang="en-US" sz="2800" dirty="0"/>
              <a:t> con </a:t>
            </a:r>
            <a:r>
              <a:rPr lang="en-US" sz="2800" dirty="0" err="1"/>
              <a:t>estado</a:t>
            </a:r>
            <a:r>
              <a:rPr lang="en-US" sz="2800" dirty="0"/>
              <a:t> global y singletons</a:t>
            </a:r>
            <a:endParaRPr lang="es-AR" sz="2800" dirty="0"/>
          </a:p>
          <a:p>
            <a:pPr lvl="1">
              <a:lnSpc>
                <a:spcPct val="100000"/>
              </a:lnSpc>
            </a:pPr>
            <a:r>
              <a:rPr lang="en-US" sz="2800" dirty="0" err="1" smtClean="0"/>
              <a:t>Tener</a:t>
            </a:r>
            <a:r>
              <a:rPr lang="en-US" sz="2800" dirty="0" smtClean="0"/>
              <a:t> </a:t>
            </a:r>
            <a:r>
              <a:rPr lang="en-US" sz="2800" dirty="0" err="1"/>
              <a:t>cuidado</a:t>
            </a:r>
            <a:r>
              <a:rPr lang="en-US" sz="2800" dirty="0"/>
              <a:t> con </a:t>
            </a:r>
            <a:r>
              <a:rPr lang="en-US" sz="2800" dirty="0" err="1"/>
              <a:t>métodos</a:t>
            </a:r>
            <a:r>
              <a:rPr lang="en-US" sz="2800" dirty="0"/>
              <a:t> </a:t>
            </a:r>
            <a:r>
              <a:rPr lang="en-US" sz="2800" dirty="0" err="1"/>
              <a:t>estáticos</a:t>
            </a:r>
            <a:endParaRPr lang="es-AR" sz="2800" dirty="0"/>
          </a:p>
          <a:p>
            <a:pPr lvl="1">
              <a:lnSpc>
                <a:spcPct val="100000"/>
              </a:lnSpc>
            </a:pPr>
            <a:r>
              <a:rPr lang="en-US" sz="2800" dirty="0" err="1" smtClean="0"/>
              <a:t>Elegir</a:t>
            </a:r>
            <a:r>
              <a:rPr lang="en-US" sz="2800" dirty="0" smtClean="0"/>
              <a:t> </a:t>
            </a:r>
            <a:r>
              <a:rPr lang="en-US" sz="2800" dirty="0"/>
              <a:t>el </a:t>
            </a:r>
            <a:r>
              <a:rPr lang="en-US" sz="2800" dirty="0" err="1"/>
              <a:t>polimorfismo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/>
              <a:t>sobre</a:t>
            </a:r>
            <a:r>
              <a:rPr lang="en-US" sz="2800" dirty="0"/>
              <a:t> los </a:t>
            </a:r>
            <a:r>
              <a:rPr lang="en-US" sz="2800" dirty="0" err="1"/>
              <a:t>condicionales</a:t>
            </a:r>
            <a:endParaRPr lang="es-AR" sz="28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 </a:t>
            </a:r>
            <a:r>
              <a:rPr lang="en-US" sz="2800" dirty="0" err="1"/>
              <a:t>mezclar</a:t>
            </a:r>
            <a:r>
              <a:rPr lang="en-US" sz="2800" dirty="0"/>
              <a:t> </a:t>
            </a:r>
            <a:r>
              <a:rPr lang="en-US" sz="2800" dirty="0" err="1"/>
              <a:t>objetos</a:t>
            </a:r>
            <a:r>
              <a:rPr lang="en-US" sz="2800" dirty="0"/>
              <a:t> de </a:t>
            </a:r>
            <a:r>
              <a:rPr lang="en-US" sz="2800" dirty="0" err="1"/>
              <a:t>servicio</a:t>
            </a:r>
            <a:r>
              <a:rPr lang="en-US" sz="2800" dirty="0"/>
              <a:t> con </a:t>
            </a:r>
            <a:r>
              <a:rPr lang="en-US" sz="2800" dirty="0" err="1"/>
              <a:t>objetos</a:t>
            </a:r>
            <a:r>
              <a:rPr lang="en-US" sz="2800" dirty="0"/>
              <a:t> de valor</a:t>
            </a:r>
            <a:endParaRPr lang="es-AR" sz="2800" dirty="0"/>
          </a:p>
          <a:p>
            <a:pPr lvl="1">
              <a:lnSpc>
                <a:spcPct val="100000"/>
              </a:lnSpc>
            </a:pPr>
            <a:r>
              <a:rPr lang="en-US" sz="2800" dirty="0" smtClean="0"/>
              <a:t>No </a:t>
            </a:r>
            <a:r>
              <a:rPr lang="en-US" sz="2800" dirty="0" err="1"/>
              <a:t>mezclar</a:t>
            </a:r>
            <a:r>
              <a:rPr lang="en-US" sz="2800" dirty="0"/>
              <a:t> </a:t>
            </a:r>
            <a:r>
              <a:rPr lang="en-US" sz="2800" dirty="0" err="1"/>
              <a:t>responsabilidades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153289607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498598"/>
          </a:xfrm>
        </p:spPr>
        <p:txBody>
          <a:bodyPr/>
          <a:lstStyle/>
          <a:p>
            <a:r>
              <a:rPr lang="en-US" sz="3600" dirty="0"/>
              <a:t>Tip </a:t>
            </a:r>
            <a:r>
              <a:rPr lang="en-US" sz="3600" dirty="0" smtClean="0"/>
              <a:t>7: </a:t>
            </a:r>
            <a:r>
              <a:rPr lang="en-US" sz="3600" dirty="0"/>
              <a:t>Wrappers para </a:t>
            </a:r>
            <a:r>
              <a:rPr lang="en-US" sz="3600" dirty="0" err="1"/>
              <a:t>encapsular</a:t>
            </a:r>
            <a:r>
              <a:rPr lang="en-US" sz="3600" dirty="0"/>
              <a:t> </a:t>
            </a:r>
            <a:r>
              <a:rPr lang="en-US" sz="3600" dirty="0" err="1"/>
              <a:t>dependencias</a:t>
            </a:r>
            <a:r>
              <a:rPr lang="en-US" sz="3600" dirty="0"/>
              <a:t> </a:t>
            </a:r>
            <a:r>
              <a:rPr lang="en-US" sz="3600" dirty="0" err="1"/>
              <a:t>estáticas</a:t>
            </a:r>
            <a:endParaRPr lang="es-AR" sz="36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320801"/>
            <a:ext cx="11151918" cy="3761030"/>
          </a:xfrm>
        </p:spPr>
        <p:txBody>
          <a:bodyPr vert="horz" wrap="square" lIns="0" tIns="0" rIns="0" bIns="0" rtlCol="0">
            <a:spAutoFit/>
          </a:bodyPr>
          <a:lstStyle/>
          <a:p>
            <a:pPr lvl="1">
              <a:lnSpc>
                <a:spcPct val="100000"/>
              </a:lnSpc>
            </a:pPr>
            <a:r>
              <a:rPr lang="en-GB" sz="2800" dirty="0" err="1" smtClean="0"/>
              <a:t>Evitan</a:t>
            </a:r>
            <a:r>
              <a:rPr lang="en-GB" sz="2800" dirty="0" smtClean="0"/>
              <a:t> </a:t>
            </a:r>
            <a:r>
              <a:rPr lang="en-GB" sz="2800" dirty="0" err="1"/>
              <a:t>acoplar</a:t>
            </a:r>
            <a:r>
              <a:rPr lang="en-GB" sz="2800" dirty="0"/>
              <a:t> el </a:t>
            </a:r>
            <a:r>
              <a:rPr lang="en-GB" sz="2800" dirty="0" err="1"/>
              <a:t>código</a:t>
            </a:r>
            <a:r>
              <a:rPr lang="en-GB" sz="2800" dirty="0"/>
              <a:t> </a:t>
            </a:r>
            <a:r>
              <a:rPr lang="en-GB" sz="2800" dirty="0" err="1"/>
              <a:t>directamente</a:t>
            </a:r>
            <a:r>
              <a:rPr lang="en-GB" sz="2800" dirty="0"/>
              <a:t> a </a:t>
            </a:r>
            <a:r>
              <a:rPr lang="en-GB" sz="2800" dirty="0" err="1"/>
              <a:t>librerías</a:t>
            </a:r>
            <a:r>
              <a:rPr lang="en-GB" sz="2800" dirty="0"/>
              <a:t> de </a:t>
            </a:r>
            <a:r>
              <a:rPr lang="en-GB" sz="2800" dirty="0" err="1"/>
              <a:t>terceros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n-GB" sz="2800" dirty="0" smtClean="0"/>
              <a:t>Se </a:t>
            </a:r>
            <a:r>
              <a:rPr lang="en-GB" sz="2800" dirty="0" err="1"/>
              <a:t>puede</a:t>
            </a:r>
            <a:r>
              <a:rPr lang="en-GB" sz="2800" dirty="0"/>
              <a:t> </a:t>
            </a:r>
            <a:r>
              <a:rPr lang="en-GB" sz="2800" dirty="0" err="1"/>
              <a:t>cambiar</a:t>
            </a:r>
            <a:r>
              <a:rPr lang="en-GB" sz="2800" dirty="0"/>
              <a:t> de </a:t>
            </a:r>
            <a:r>
              <a:rPr lang="en-GB" sz="2800" dirty="0" err="1"/>
              <a:t>librería</a:t>
            </a:r>
            <a:r>
              <a:rPr lang="en-GB" sz="2800" dirty="0"/>
              <a:t> de </a:t>
            </a:r>
            <a:r>
              <a:rPr lang="en-GB" sz="2800" dirty="0" err="1"/>
              <a:t>terceros</a:t>
            </a:r>
            <a:r>
              <a:rPr lang="en-GB" sz="2800" dirty="0"/>
              <a:t> sin </a:t>
            </a:r>
            <a:r>
              <a:rPr lang="en-GB" sz="2800" dirty="0" err="1"/>
              <a:t>cambiar</a:t>
            </a:r>
            <a:r>
              <a:rPr lang="en-GB" sz="2800" dirty="0"/>
              <a:t> el </a:t>
            </a:r>
            <a:r>
              <a:rPr lang="en-GB" sz="2800" dirty="0" err="1"/>
              <a:t>código</a:t>
            </a:r>
            <a:r>
              <a:rPr lang="en-GB" sz="2800" dirty="0"/>
              <a:t> de la </a:t>
            </a:r>
            <a:r>
              <a:rPr lang="en-GB" sz="2800" dirty="0" err="1"/>
              <a:t>aplicación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n-GB" sz="2800" dirty="0" err="1" smtClean="0"/>
              <a:t>Permiten</a:t>
            </a:r>
            <a:r>
              <a:rPr lang="en-GB" sz="2800" dirty="0" smtClean="0"/>
              <a:t> </a:t>
            </a:r>
            <a:r>
              <a:rPr lang="en-GB" sz="2800" dirty="0" err="1"/>
              <a:t>usar</a:t>
            </a:r>
            <a:r>
              <a:rPr lang="en-GB" sz="2800" dirty="0"/>
              <a:t> mocks de </a:t>
            </a:r>
            <a:r>
              <a:rPr lang="en-GB" sz="2800" dirty="0" err="1"/>
              <a:t>dependencias</a:t>
            </a:r>
            <a:r>
              <a:rPr lang="en-GB" sz="2800" dirty="0"/>
              <a:t> </a:t>
            </a:r>
            <a:r>
              <a:rPr lang="en-GB" sz="2800" b="1" dirty="0" err="1"/>
              <a:t>estáticas</a:t>
            </a:r>
            <a:r>
              <a:rPr lang="en-GB" sz="2800" dirty="0"/>
              <a:t> de </a:t>
            </a:r>
            <a:r>
              <a:rPr lang="en-GB" sz="2800" dirty="0" err="1"/>
              <a:t>terceros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n-GB" sz="2800" dirty="0" err="1" smtClean="0"/>
              <a:t>Evitan</a:t>
            </a:r>
            <a:r>
              <a:rPr lang="en-GB" sz="2800" dirty="0" smtClean="0"/>
              <a:t> </a:t>
            </a:r>
            <a:r>
              <a:rPr lang="en-GB" sz="2800" dirty="0"/>
              <a:t>el </a:t>
            </a:r>
            <a:r>
              <a:rPr lang="en-GB" sz="2800" dirty="0" err="1"/>
              <a:t>uso</a:t>
            </a:r>
            <a:r>
              <a:rPr lang="en-GB" sz="2800" dirty="0"/>
              <a:t> de </a:t>
            </a:r>
            <a:r>
              <a:rPr lang="en-GB" sz="2800" dirty="0" err="1"/>
              <a:t>clases</a:t>
            </a:r>
            <a:r>
              <a:rPr lang="en-GB" sz="2800" dirty="0"/>
              <a:t> </a:t>
            </a:r>
            <a:r>
              <a:rPr lang="en-GB" sz="2800" dirty="0" err="1"/>
              <a:t>específicas</a:t>
            </a:r>
            <a:r>
              <a:rPr lang="en-GB" sz="2800" dirty="0"/>
              <a:t> de </a:t>
            </a:r>
            <a:r>
              <a:rPr lang="en-GB" sz="2800" dirty="0" err="1"/>
              <a:t>librerías</a:t>
            </a:r>
            <a:r>
              <a:rPr lang="en-GB" sz="2800" dirty="0"/>
              <a:t> de </a:t>
            </a:r>
            <a:r>
              <a:rPr lang="en-GB" sz="2800" dirty="0" err="1"/>
              <a:t>terceros</a:t>
            </a:r>
            <a:r>
              <a:rPr lang="en-GB" sz="2800" dirty="0"/>
              <a:t> </a:t>
            </a:r>
            <a:r>
              <a:rPr lang="en-GB" sz="2800" dirty="0" err="1"/>
              <a:t>en</a:t>
            </a:r>
            <a:r>
              <a:rPr lang="en-GB" sz="2800" dirty="0"/>
              <a:t> </a:t>
            </a:r>
            <a:r>
              <a:rPr lang="en-GB" sz="2800" dirty="0" err="1"/>
              <a:t>tu</a:t>
            </a:r>
            <a:r>
              <a:rPr lang="en-GB" sz="2800" dirty="0"/>
              <a:t> </a:t>
            </a:r>
            <a:r>
              <a:rPr lang="en-GB" sz="2800" dirty="0" err="1"/>
              <a:t>código</a:t>
            </a:r>
            <a:endParaRPr lang="en-GB" sz="2800" dirty="0"/>
          </a:p>
          <a:p>
            <a:pPr lvl="1">
              <a:lnSpc>
                <a:spcPct val="100000"/>
              </a:lnSpc>
            </a:pPr>
            <a:r>
              <a:rPr lang="en-GB" sz="2800" dirty="0" smtClean="0"/>
              <a:t>No </a:t>
            </a:r>
            <a:r>
              <a:rPr lang="en-GB" sz="2800" b="1" dirty="0" err="1"/>
              <a:t>siempre</a:t>
            </a:r>
            <a:r>
              <a:rPr lang="en-GB" sz="2800" dirty="0"/>
              <a:t> </a:t>
            </a:r>
            <a:r>
              <a:rPr lang="en-GB" sz="2800" dirty="0" err="1"/>
              <a:t>es</a:t>
            </a:r>
            <a:r>
              <a:rPr lang="en-GB" sz="2800" dirty="0"/>
              <a:t> </a:t>
            </a:r>
            <a:r>
              <a:rPr lang="en-GB" sz="2800" dirty="0" err="1"/>
              <a:t>necesario</a:t>
            </a:r>
            <a:r>
              <a:rPr lang="en-GB" sz="2800" dirty="0"/>
              <a:t> </a:t>
            </a:r>
            <a:r>
              <a:rPr lang="en-GB" sz="2800" dirty="0" err="1"/>
              <a:t>usar</a:t>
            </a:r>
            <a:r>
              <a:rPr lang="en-GB" sz="2800" dirty="0"/>
              <a:t> wrappers para </a:t>
            </a:r>
            <a:r>
              <a:rPr lang="en-GB" sz="2800" dirty="0" err="1"/>
              <a:t>dependencias</a:t>
            </a:r>
            <a:r>
              <a:rPr lang="en-GB" sz="2800" dirty="0"/>
              <a:t> de </a:t>
            </a:r>
            <a:r>
              <a:rPr lang="en-GB" sz="2800" dirty="0" err="1"/>
              <a:t>terceros</a:t>
            </a:r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1322724602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801062" y="3502026"/>
            <a:ext cx="10589876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pPr algn="ctr"/>
            <a:r>
              <a:rPr lang="es-AR" altLang="es-AR" dirty="0" err="1" smtClean="0"/>
              <a:t>Deploy</a:t>
            </a:r>
            <a:r>
              <a:rPr lang="es-AR" altLang="es-AR" dirty="0" smtClean="0"/>
              <a:t> de la solución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058157075"/>
      </p:ext>
    </p:extLst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 smtClean="0"/>
              <a:t>Deploy de la </a:t>
            </a:r>
            <a:r>
              <a:rPr lang="en-US" sz="4000" dirty="0" err="1" smtClean="0"/>
              <a:t>solución</a:t>
            </a:r>
            <a:endParaRPr lang="es-AR" sz="40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19247" y="1447801"/>
            <a:ext cx="11151918" cy="5019836"/>
          </a:xfrm>
        </p:spPr>
        <p:txBody>
          <a:bodyPr/>
          <a:lstStyle/>
          <a:p>
            <a:r>
              <a:rPr lang="es-AR" sz="2800" dirty="0" smtClean="0"/>
              <a:t>El </a:t>
            </a:r>
            <a:r>
              <a:rPr lang="es-AR" sz="2800" dirty="0" err="1" smtClean="0"/>
              <a:t>deploy</a:t>
            </a:r>
            <a:r>
              <a:rPr lang="es-AR" sz="2800" dirty="0" smtClean="0"/>
              <a:t> de una aplicación consiste en las actividades que permiten que la misma esté lista para su uso.</a:t>
            </a:r>
            <a:br>
              <a:rPr lang="es-AR" sz="2800" dirty="0" smtClean="0"/>
            </a:br>
            <a:endParaRPr lang="es-AR" sz="2800" dirty="0" smtClean="0"/>
          </a:p>
          <a:p>
            <a:r>
              <a:rPr lang="es-AR" sz="2800" dirty="0" smtClean="0"/>
              <a:t>Se utiliza un servidor de aplicaciones, que permite crear y configurar aplicaciones web y provee el entorno para ejecutarlas.</a:t>
            </a:r>
          </a:p>
          <a:p>
            <a:pPr lvl="1"/>
            <a:r>
              <a:rPr lang="es-AR" sz="2446" dirty="0" smtClean="0"/>
              <a:t>Internet </a:t>
            </a:r>
            <a:r>
              <a:rPr lang="es-AR" sz="2446" dirty="0" err="1" smtClean="0"/>
              <a:t>Information</a:t>
            </a:r>
            <a:r>
              <a:rPr lang="es-AR" sz="2446" dirty="0" smtClean="0"/>
              <a:t> </a:t>
            </a:r>
            <a:r>
              <a:rPr lang="es-AR" sz="2446" dirty="0" err="1" smtClean="0"/>
              <a:t>Services</a:t>
            </a:r>
            <a:r>
              <a:rPr lang="es-AR" sz="2446" dirty="0" smtClean="0"/>
              <a:t> (IIS) - Microsoft</a:t>
            </a:r>
          </a:p>
          <a:p>
            <a:endParaRPr lang="es-AR" sz="2800" dirty="0" smtClean="0"/>
          </a:p>
          <a:p>
            <a:r>
              <a:rPr lang="es-AR" sz="2800" dirty="0"/>
              <a:t>Precondiciones:</a:t>
            </a:r>
          </a:p>
          <a:p>
            <a:pPr lvl="1"/>
            <a:r>
              <a:rPr lang="es-AR" sz="2400" dirty="0"/>
              <a:t>Sitio Web creado en </a:t>
            </a:r>
            <a:r>
              <a:rPr lang="es-AR" sz="2400" dirty="0" smtClean="0"/>
              <a:t>el servidor de aplicaciones</a:t>
            </a:r>
            <a:endParaRPr lang="es-AR" sz="2400" dirty="0"/>
          </a:p>
          <a:p>
            <a:pPr lvl="1"/>
            <a:r>
              <a:rPr lang="es-AR" sz="2400" dirty="0"/>
              <a:t>Configuración del sitio y su </a:t>
            </a:r>
            <a:r>
              <a:rPr lang="es-AR" sz="2400" dirty="0" err="1"/>
              <a:t>application</a:t>
            </a:r>
            <a:r>
              <a:rPr lang="es-AR" sz="2400" dirty="0"/>
              <a:t> pool</a:t>
            </a:r>
          </a:p>
          <a:p>
            <a:pPr lvl="2"/>
            <a:r>
              <a:rPr lang="es-AR" sz="2045" dirty="0"/>
              <a:t>Credenciales, </a:t>
            </a:r>
            <a:r>
              <a:rPr lang="es-AR" sz="2045" dirty="0" err="1"/>
              <a:t>handlers</a:t>
            </a:r>
            <a:r>
              <a:rPr lang="es-AR" sz="2045" dirty="0"/>
              <a:t>, </a:t>
            </a:r>
            <a:r>
              <a:rPr lang="es-AR" sz="2045" dirty="0" err="1"/>
              <a:t>recycles</a:t>
            </a:r>
            <a:r>
              <a:rPr lang="es-AR" sz="2045" dirty="0"/>
              <a:t>, </a:t>
            </a:r>
            <a:r>
              <a:rPr lang="es-AR" sz="2045" dirty="0" err="1"/>
              <a:t>mappings</a:t>
            </a:r>
            <a:r>
              <a:rPr lang="es-AR" sz="2045" dirty="0"/>
              <a:t>, rutas, etc.</a:t>
            </a:r>
          </a:p>
          <a:p>
            <a:endParaRPr lang="es-AR" sz="2800" dirty="0"/>
          </a:p>
        </p:txBody>
      </p:sp>
    </p:spTree>
    <p:extLst>
      <p:ext uri="{BB962C8B-B14F-4D97-AF65-F5344CB8AC3E}">
        <p14:creationId xmlns:p14="http://schemas.microsoft.com/office/powerpoint/2010/main" val="954531070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n-US" sz="4000" dirty="0" smtClean="0"/>
              <a:t>Deploy de la </a:t>
            </a:r>
            <a:r>
              <a:rPr lang="en-US" sz="4000" dirty="0" err="1" smtClean="0"/>
              <a:t>solución</a:t>
            </a:r>
            <a:endParaRPr lang="es-AR" sz="4000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519247" y="1447801"/>
            <a:ext cx="11151918" cy="3504486"/>
          </a:xfrm>
        </p:spPr>
        <p:txBody>
          <a:bodyPr/>
          <a:lstStyle/>
          <a:p>
            <a:pPr lvl="2"/>
            <a:endParaRPr lang="es-AR" sz="2045" dirty="0"/>
          </a:p>
          <a:p>
            <a:r>
              <a:rPr lang="es-AR" sz="2800" dirty="0"/>
              <a:t>Pasos:</a:t>
            </a:r>
          </a:p>
          <a:p>
            <a:pPr lvl="1"/>
            <a:r>
              <a:rPr lang="es-AR" sz="2446" dirty="0"/>
              <a:t>Compilar la solución con la configuración deseada (ej. </a:t>
            </a:r>
            <a:r>
              <a:rPr lang="es-AR" sz="2446" dirty="0" err="1"/>
              <a:t>Release</a:t>
            </a:r>
            <a:r>
              <a:rPr lang="es-AR" sz="2446" dirty="0"/>
              <a:t> - </a:t>
            </a:r>
            <a:r>
              <a:rPr lang="es-AR" sz="2446" dirty="0" err="1"/>
              <a:t>AnyCPU</a:t>
            </a:r>
            <a:r>
              <a:rPr lang="es-AR" sz="2446" dirty="0"/>
              <a:t>)</a:t>
            </a:r>
          </a:p>
          <a:p>
            <a:pPr lvl="1"/>
            <a:r>
              <a:rPr lang="es-AR" sz="2446" dirty="0"/>
              <a:t>Generar un paquete con todos los archivos necesarios para instalar la aplicación (</a:t>
            </a:r>
            <a:r>
              <a:rPr lang="es-AR" sz="2446" dirty="0" err="1"/>
              <a:t>Publish</a:t>
            </a:r>
            <a:r>
              <a:rPr lang="es-AR" sz="2446" dirty="0"/>
              <a:t>)</a:t>
            </a:r>
          </a:p>
          <a:p>
            <a:pPr lvl="1"/>
            <a:r>
              <a:rPr lang="es-AR" sz="2446" dirty="0"/>
              <a:t>Mover el paquete a la ruta asociada al sitio en el servidor de aplicaciones (IIS)</a:t>
            </a:r>
          </a:p>
          <a:p>
            <a:pPr lvl="1"/>
            <a:r>
              <a:rPr lang="es-AR" sz="2446" dirty="0"/>
              <a:t>Acceder a la aplicación y comprobar su correcto funcionamiento</a:t>
            </a:r>
          </a:p>
          <a:p>
            <a:pPr lvl="2"/>
            <a:endParaRPr lang="es-AR" sz="2045" dirty="0" smtClean="0"/>
          </a:p>
          <a:p>
            <a:pPr lvl="1"/>
            <a:endParaRPr lang="es-AR" sz="2400" dirty="0"/>
          </a:p>
        </p:txBody>
      </p:sp>
    </p:spTree>
    <p:extLst>
      <p:ext uri="{BB962C8B-B14F-4D97-AF65-F5344CB8AC3E}">
        <p14:creationId xmlns:p14="http://schemas.microsoft.com/office/powerpoint/2010/main" val="285920891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801062" y="3502026"/>
            <a:ext cx="10589876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pPr algn="ctr"/>
            <a:r>
              <a:rPr lang="es-AR" altLang="es-AR" dirty="0" smtClean="0"/>
              <a:t>Integración continua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519233450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s-AR" altLang="es-AR" sz="4000" dirty="0"/>
              <a:t>Integración continua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3642851" y="1320801"/>
            <a:ext cx="8028313" cy="4825937"/>
          </a:xfrm>
        </p:spPr>
        <p:txBody>
          <a:bodyPr vert="horz" wrap="square" lIns="0" tIns="0" rIns="0" bIns="0" rtlCol="0">
            <a:spAutoFit/>
          </a:bodyPr>
          <a:lstStyle/>
          <a:p>
            <a:pPr lvl="1">
              <a:lnSpc>
                <a:spcPct val="100000"/>
              </a:lnSpc>
            </a:pPr>
            <a:r>
              <a:rPr lang="es-AR" sz="2800" dirty="0"/>
              <a:t>Integración continua es una práctica, adoptada por </a:t>
            </a:r>
            <a:r>
              <a:rPr lang="es-AR" sz="2800" dirty="0" err="1"/>
              <a:t>eXtreme</a:t>
            </a:r>
            <a:r>
              <a:rPr lang="es-AR" sz="2800" dirty="0"/>
              <a:t> </a:t>
            </a:r>
            <a:r>
              <a:rPr lang="es-AR" sz="2800" dirty="0" err="1"/>
              <a:t>Programming</a:t>
            </a:r>
            <a:r>
              <a:rPr lang="es-AR" sz="2800" dirty="0"/>
              <a:t> (XP), que consiste en la unificación de las versiones de la aplicación de cada desarrollador a una línea base compartida, varias veces al día. </a:t>
            </a:r>
            <a:endParaRPr lang="es-AR" sz="2800" dirty="0" smtClean="0"/>
          </a:p>
          <a:p>
            <a:pPr lvl="1">
              <a:lnSpc>
                <a:spcPct val="100000"/>
              </a:lnSpc>
            </a:pPr>
            <a:r>
              <a:rPr lang="es-AR" sz="2800" dirty="0" smtClean="0"/>
              <a:t>Se </a:t>
            </a:r>
            <a:r>
              <a:rPr lang="es-AR" sz="2800" dirty="0"/>
              <a:t>utiliza en combinación con pruebas unitarias y de integración automatizadas, que se ejecuten periódicamente o ante cada actualización al repositorio de código, reportando los resultados al equipo de desarrollo.</a:t>
            </a:r>
          </a:p>
        </p:txBody>
      </p:sp>
      <p:pic>
        <p:nvPicPr>
          <p:cNvPr id="4098" name="Picture 2" descr="http://agilealliance.org/wp-content/uploads/2015/05/Jenkins-You-Can-Take-th-Evening-Of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199" y="1544760"/>
            <a:ext cx="2790912" cy="4378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2975864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smtClean="0"/>
              <a:t>Sobre los instructores</a:t>
            </a:r>
            <a:endParaRPr lang="es-AR" altLang="es-AR" dirty="0"/>
          </a:p>
        </p:txBody>
      </p:sp>
      <p:sp>
        <p:nvSpPr>
          <p:cNvPr id="183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91662" y="1066801"/>
            <a:ext cx="10445261" cy="5601533"/>
          </a:xfrm>
        </p:spPr>
        <p:txBody>
          <a:bodyPr/>
          <a:lstStyle/>
          <a:p>
            <a:pPr marL="0" indent="0">
              <a:buNone/>
            </a:pPr>
            <a:r>
              <a:rPr lang="es-AR" altLang="es-AR" sz="2800" b="1" dirty="0" smtClean="0"/>
              <a:t>Christian Smirnoff</a:t>
            </a:r>
          </a:p>
          <a:p>
            <a:pPr marL="0" indent="0">
              <a:buNone/>
            </a:pPr>
            <a:r>
              <a:rPr lang="es-AR" altLang="es-AR" sz="2800" dirty="0" smtClean="0"/>
              <a:t>Ingeniero en Informática – UADE - 2011</a:t>
            </a:r>
            <a:endParaRPr lang="es-AR" altLang="es-AR" sz="2800" dirty="0"/>
          </a:p>
          <a:p>
            <a:pPr marL="0" indent="0">
              <a:buNone/>
            </a:pPr>
            <a:r>
              <a:rPr lang="es-AR" altLang="es-AR" sz="2800" i="1" dirty="0" err="1" smtClean="0"/>
              <a:t>.Net</a:t>
            </a:r>
            <a:r>
              <a:rPr lang="es-AR" altLang="es-AR" sz="2800" i="1" dirty="0" smtClean="0"/>
              <a:t> </a:t>
            </a:r>
            <a:r>
              <a:rPr lang="es-AR" altLang="es-AR" sz="2800" i="1" dirty="0" err="1" smtClean="0"/>
              <a:t>Technical</a:t>
            </a:r>
            <a:r>
              <a:rPr lang="es-AR" altLang="es-AR" sz="2800" i="1" dirty="0" smtClean="0"/>
              <a:t> Leader</a:t>
            </a:r>
            <a:endParaRPr lang="es-AR" altLang="es-AR" sz="2800" i="1" dirty="0"/>
          </a:p>
          <a:p>
            <a:pPr marL="0" indent="0">
              <a:buNone/>
            </a:pPr>
            <a:r>
              <a:rPr lang="es-AR" altLang="es-AR" sz="2800" dirty="0" smtClean="0"/>
              <a:t>5 años en Baufest</a:t>
            </a:r>
          </a:p>
          <a:p>
            <a:pPr marL="0" indent="0">
              <a:buNone/>
            </a:pPr>
            <a:endParaRPr lang="es-AR" altLang="es-AR" sz="2800" dirty="0" smtClean="0"/>
          </a:p>
          <a:p>
            <a:pPr marL="0" indent="0">
              <a:buNone/>
            </a:pPr>
            <a:r>
              <a:rPr lang="es-AR" altLang="es-AR" sz="2800" dirty="0"/>
              <a:t>Principales proyectos en los que participé…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Comisiones (Falabella)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Ajustes al Origen / Facturación por Módulos (La Nación)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Evaluación de Productos de Desarrollo (Bunge)</a:t>
            </a:r>
          </a:p>
          <a:p>
            <a:pPr>
              <a:buFontTx/>
              <a:buChar char="-"/>
            </a:pPr>
            <a:r>
              <a:rPr lang="es-AR" altLang="es-AR" sz="2400" dirty="0" err="1" smtClean="0"/>
              <a:t>Transportation</a:t>
            </a:r>
            <a:r>
              <a:rPr lang="es-AR" altLang="es-AR" sz="2400" dirty="0" smtClean="0"/>
              <a:t> Management </a:t>
            </a:r>
            <a:r>
              <a:rPr lang="es-AR" altLang="es-AR" sz="2400" dirty="0" err="1" smtClean="0"/>
              <a:t>System</a:t>
            </a:r>
            <a:r>
              <a:rPr lang="es-AR" altLang="es-AR" sz="2400" dirty="0" smtClean="0"/>
              <a:t> (SC Johnson)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Sincronización y Tareas de </a:t>
            </a:r>
            <a:r>
              <a:rPr lang="es-AR" altLang="es-AR" sz="2400" dirty="0" smtClean="0"/>
              <a:t>Galpón </a:t>
            </a:r>
            <a:r>
              <a:rPr lang="es-AR" altLang="es-AR" sz="2400" dirty="0" smtClean="0"/>
              <a:t>(Don Mario)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Control y Gestión de Obras (</a:t>
            </a:r>
            <a:r>
              <a:rPr lang="es-AR" altLang="es-AR" sz="2400" dirty="0" err="1" smtClean="0"/>
              <a:t>AySA</a:t>
            </a:r>
            <a:r>
              <a:rPr lang="es-AR" altLang="es-AR" sz="2400" dirty="0" smtClean="0"/>
              <a:t>)</a:t>
            </a:r>
          </a:p>
          <a:p>
            <a:pPr>
              <a:buFontTx/>
              <a:buChar char="-"/>
            </a:pPr>
            <a:r>
              <a:rPr lang="es-AR" altLang="es-AR" sz="2400" dirty="0" smtClean="0"/>
              <a:t>Factory Desarrollo Club La Nación (La Nación)</a:t>
            </a:r>
          </a:p>
        </p:txBody>
      </p:sp>
    </p:spTree>
    <p:extLst>
      <p:ext uri="{BB962C8B-B14F-4D97-AF65-F5344CB8AC3E}">
        <p14:creationId xmlns:p14="http://schemas.microsoft.com/office/powerpoint/2010/main" val="9819534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>
          <a:xfrm>
            <a:off x="552199" y="228601"/>
            <a:ext cx="11151918" cy="553998"/>
          </a:xfrm>
        </p:spPr>
        <p:txBody>
          <a:bodyPr/>
          <a:lstStyle/>
          <a:p>
            <a:r>
              <a:rPr lang="es-AR" altLang="es-AR" sz="4000" dirty="0"/>
              <a:t>Integración continua</a:t>
            </a:r>
            <a:endParaRPr lang="es-AR" sz="4000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193801"/>
            <a:ext cx="11151918" cy="5376857"/>
          </a:xfrm>
        </p:spPr>
        <p:txBody>
          <a:bodyPr vert="horz" wrap="square" lIns="0" tIns="0" rIns="0" bIns="0" rtlCol="0">
            <a:spAutoFit/>
          </a:bodyPr>
          <a:lstStyle/>
          <a:p>
            <a:pPr marL="0" indent="0">
              <a:buNone/>
            </a:pPr>
            <a:r>
              <a:rPr lang="es-AR" sz="2800" dirty="0"/>
              <a:t>Algunos de los beneficios que la práctica promueve son</a:t>
            </a:r>
            <a:r>
              <a:rPr lang="es-AR" sz="2800" dirty="0" smtClean="0"/>
              <a:t>:</a:t>
            </a:r>
          </a:p>
          <a:p>
            <a:pPr marL="0" indent="0">
              <a:buNone/>
            </a:pPr>
            <a:r>
              <a:rPr lang="es-AR" dirty="0"/>
              <a:t> </a:t>
            </a:r>
          </a:p>
          <a:p>
            <a:r>
              <a:rPr lang="es-AR" sz="2400" dirty="0"/>
              <a:t>Permite que los errores sean detectados de forma temprana </a:t>
            </a:r>
            <a:r>
              <a:rPr lang="es-AR" sz="2400" dirty="0" smtClean="0"/>
              <a:t>en </a:t>
            </a:r>
            <a:r>
              <a:rPr lang="es-AR" sz="2400" dirty="0"/>
              <a:t>el contexto de desarrollo y localizarlos fácilmente</a:t>
            </a:r>
          </a:p>
          <a:p>
            <a:r>
              <a:rPr lang="es-AR" sz="2400" dirty="0"/>
              <a:t>Reduce tiempo de desarrollo y mantenimiento durante la vida de un proyecto</a:t>
            </a:r>
          </a:p>
          <a:p>
            <a:r>
              <a:rPr lang="es-AR" sz="2400" dirty="0"/>
              <a:t>Mejora la calidad del producto final, entregándole software con menos errores al cliente</a:t>
            </a:r>
          </a:p>
          <a:p>
            <a:r>
              <a:rPr lang="es-AR" sz="2400" dirty="0"/>
              <a:t>Mantiene disponible siempre una versión actual de la aplicación para </a:t>
            </a:r>
            <a:r>
              <a:rPr lang="es-AR" sz="2400" dirty="0" err="1"/>
              <a:t>testing</a:t>
            </a:r>
            <a:r>
              <a:rPr lang="es-AR" sz="2400" dirty="0"/>
              <a:t>, demo o despliegue</a:t>
            </a:r>
          </a:p>
          <a:p>
            <a:r>
              <a:rPr lang="es-AR" sz="2400" dirty="0"/>
              <a:t>Mejora la organización del equipo de desarrollo</a:t>
            </a:r>
          </a:p>
          <a:p>
            <a:r>
              <a:rPr lang="es-AR" sz="2400" dirty="0"/>
              <a:t>Permite generar métricas de calidad de código, cobertura de pruebas automatizadas, etc.</a:t>
            </a:r>
          </a:p>
          <a:p>
            <a:r>
              <a:rPr lang="es-AR" sz="2400" dirty="0"/>
              <a:t>Puede asociarse a prácticas como el despliegue continuo, para la instalación de la aplicación en otros ambientes</a:t>
            </a:r>
          </a:p>
        </p:txBody>
      </p:sp>
    </p:spTree>
    <p:extLst>
      <p:ext uri="{BB962C8B-B14F-4D97-AF65-F5344CB8AC3E}">
        <p14:creationId xmlns:p14="http://schemas.microsoft.com/office/powerpoint/2010/main" val="1006799789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 txBox="1">
            <a:spLocks noChangeArrowheads="1"/>
          </p:cNvSpPr>
          <p:nvPr/>
        </p:nvSpPr>
        <p:spPr>
          <a:xfrm>
            <a:off x="552199" y="228601"/>
            <a:ext cx="11151918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r>
              <a:rPr lang="es-AR" sz="4000" dirty="0" smtClean="0"/>
              <a:t>¿Preguntas?</a:t>
            </a:r>
            <a:endParaRPr lang="es-AR" sz="4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5389" y="1322164"/>
            <a:ext cx="4661777" cy="466177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70118559"/>
      </p:ext>
    </p:extLst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801062" y="3502026"/>
            <a:ext cx="10589876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pPr algn="ctr"/>
            <a:r>
              <a:rPr lang="es-AR" altLang="es-AR" dirty="0"/>
              <a:t>¡Muchas Gracias por Participar!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2562303972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30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Objetivos del Módulo</a:t>
            </a:r>
          </a:p>
        </p:txBody>
      </p:sp>
      <p:sp>
        <p:nvSpPr>
          <p:cNvPr id="183301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691662" y="1447801"/>
            <a:ext cx="10445261" cy="4066754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s-AR" altLang="es-AR" sz="2800" dirty="0" smtClean="0"/>
              <a:t>Entender el concepto de </a:t>
            </a:r>
            <a:r>
              <a:rPr lang="es-AR" altLang="es-AR" sz="2800" dirty="0" err="1" smtClean="0"/>
              <a:t>testing</a:t>
            </a:r>
            <a:r>
              <a:rPr lang="es-AR" altLang="es-AR" sz="2800" dirty="0" smtClean="0"/>
              <a:t> del desarrollador</a:t>
            </a:r>
          </a:p>
          <a:p>
            <a:pPr>
              <a:lnSpc>
                <a:spcPct val="100000"/>
              </a:lnSpc>
            </a:pPr>
            <a:r>
              <a:rPr lang="es-AR" altLang="es-AR" sz="2800" dirty="0" smtClean="0"/>
              <a:t>Comprender qué es un test unitario automático</a:t>
            </a:r>
          </a:p>
          <a:p>
            <a:pPr lvl="0">
              <a:lnSpc>
                <a:spcPct val="100000"/>
              </a:lnSpc>
              <a:spcAft>
                <a:spcPts val="400"/>
              </a:spcAft>
              <a:buClr>
                <a:schemeClr val="tx1">
                  <a:lumMod val="75000"/>
                  <a:lumOff val="25000"/>
                </a:schemeClr>
              </a:buClr>
            </a:pPr>
            <a:r>
              <a:rPr lang="es-AR" sz="2800" dirty="0" smtClean="0"/>
              <a:t>Conocer buenas </a:t>
            </a:r>
            <a:r>
              <a:rPr lang="es-AR" sz="2800" dirty="0"/>
              <a:t>prácticas </a:t>
            </a:r>
            <a:r>
              <a:rPr lang="es-AR" sz="2800" dirty="0" smtClean="0"/>
              <a:t>para diseñar y desarrollar aplicaciones </a:t>
            </a:r>
            <a:r>
              <a:rPr lang="es-AR" sz="2800" dirty="0" err="1" smtClean="0"/>
              <a:t>testeables</a:t>
            </a:r>
            <a:endParaRPr lang="es-AR" sz="2800" dirty="0"/>
          </a:p>
          <a:p>
            <a:pPr lvl="0">
              <a:lnSpc>
                <a:spcPct val="100000"/>
              </a:lnSpc>
              <a:spcAft>
                <a:spcPts val="400"/>
              </a:spcAft>
              <a:buClr>
                <a:schemeClr val="tx1">
                  <a:lumMod val="75000"/>
                  <a:lumOff val="25000"/>
                </a:schemeClr>
              </a:buClr>
            </a:pPr>
            <a:r>
              <a:rPr lang="es-AR" sz="2800" dirty="0" smtClean="0"/>
              <a:t>Obtener las </a:t>
            </a:r>
            <a:r>
              <a:rPr lang="es-AR" sz="2800" dirty="0"/>
              <a:t>herramientas necesarias para </a:t>
            </a:r>
            <a:r>
              <a:rPr lang="es-AR" sz="2800" dirty="0" smtClean="0"/>
              <a:t>utilizar estas prácticas</a:t>
            </a:r>
            <a:endParaRPr lang="es-AR" altLang="es-AR" sz="2800" dirty="0" smtClean="0"/>
          </a:p>
          <a:p>
            <a:pPr>
              <a:lnSpc>
                <a:spcPct val="100000"/>
              </a:lnSpc>
            </a:pPr>
            <a:r>
              <a:rPr lang="es-AR" altLang="es-AR" sz="2800" dirty="0" smtClean="0"/>
              <a:t>Aprender cómo realizar el </a:t>
            </a:r>
            <a:r>
              <a:rPr lang="es-AR" altLang="es-AR" sz="2800" dirty="0" err="1" smtClean="0"/>
              <a:t>deploy</a:t>
            </a:r>
            <a:r>
              <a:rPr lang="es-AR" altLang="es-AR" sz="2800" dirty="0" smtClean="0"/>
              <a:t> de una aplicación Web</a:t>
            </a:r>
          </a:p>
          <a:p>
            <a:pPr>
              <a:lnSpc>
                <a:spcPct val="100000"/>
              </a:lnSpc>
            </a:pPr>
            <a:r>
              <a:rPr lang="es-AR" altLang="es-AR" sz="2800" dirty="0" smtClean="0"/>
              <a:t>Conocer el concepto de integración continua</a:t>
            </a:r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</p:spTree>
    <p:extLst>
      <p:ext uri="{BB962C8B-B14F-4D97-AF65-F5344CB8AC3E}">
        <p14:creationId xmlns:p14="http://schemas.microsoft.com/office/powerpoint/2010/main" val="872876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/>
              <a:t>Agenda</a:t>
            </a:r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4289123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s-AR" altLang="es-AR" dirty="0" err="1" smtClean="0"/>
              <a:t>Testing</a:t>
            </a:r>
            <a:r>
              <a:rPr lang="es-AR" altLang="es-AR" dirty="0" smtClean="0"/>
              <a:t> del desarrollador</a:t>
            </a:r>
          </a:p>
          <a:p>
            <a:pPr lvl="1">
              <a:lnSpc>
                <a:spcPct val="100000"/>
              </a:lnSpc>
            </a:pPr>
            <a:r>
              <a:rPr lang="es-AR" altLang="es-AR" dirty="0" smtClean="0"/>
              <a:t>Introducción</a:t>
            </a:r>
          </a:p>
          <a:p>
            <a:pPr lvl="1">
              <a:lnSpc>
                <a:spcPct val="100000"/>
              </a:lnSpc>
            </a:pPr>
            <a:r>
              <a:rPr lang="es-AR" altLang="es-AR" dirty="0" err="1" smtClean="0"/>
              <a:t>Tests</a:t>
            </a:r>
            <a:r>
              <a:rPr lang="es-AR" altLang="es-AR" dirty="0" smtClean="0"/>
              <a:t> unitarios</a:t>
            </a:r>
          </a:p>
          <a:p>
            <a:pPr lvl="1">
              <a:lnSpc>
                <a:spcPct val="100000"/>
              </a:lnSpc>
            </a:pPr>
            <a:r>
              <a:rPr lang="es-AR" altLang="es-AR" dirty="0" err="1" smtClean="0"/>
              <a:t>Tests</a:t>
            </a:r>
            <a:r>
              <a:rPr lang="es-AR" altLang="es-AR" dirty="0" smtClean="0"/>
              <a:t> de integración</a:t>
            </a:r>
          </a:p>
          <a:p>
            <a:pPr>
              <a:lnSpc>
                <a:spcPct val="100000"/>
              </a:lnSpc>
            </a:pPr>
            <a:r>
              <a:rPr lang="es-AR" altLang="es-AR" dirty="0" err="1" smtClean="0"/>
              <a:t>Tests</a:t>
            </a:r>
            <a:r>
              <a:rPr lang="es-AR" altLang="es-AR" dirty="0" smtClean="0"/>
              <a:t> unitarios</a:t>
            </a:r>
          </a:p>
          <a:p>
            <a:pPr lvl="1">
              <a:lnSpc>
                <a:spcPct val="100000"/>
              </a:lnSpc>
            </a:pPr>
            <a:r>
              <a:rPr lang="es-AR" altLang="es-AR" dirty="0" err="1" smtClean="0"/>
              <a:t>Tips</a:t>
            </a:r>
            <a:r>
              <a:rPr lang="es-AR" altLang="es-AR" dirty="0" smtClean="0"/>
              <a:t> de arquitectura</a:t>
            </a:r>
          </a:p>
          <a:p>
            <a:pPr lvl="1">
              <a:lnSpc>
                <a:spcPct val="100000"/>
              </a:lnSpc>
            </a:pPr>
            <a:r>
              <a:rPr lang="es-AR" altLang="es-AR" dirty="0" smtClean="0"/>
              <a:t>Ejemplos de arquitectura</a:t>
            </a:r>
          </a:p>
          <a:p>
            <a:pPr>
              <a:lnSpc>
                <a:spcPct val="100000"/>
              </a:lnSpc>
            </a:pPr>
            <a:r>
              <a:rPr lang="es-AR" altLang="es-AR" dirty="0" err="1" smtClean="0"/>
              <a:t>Deploy</a:t>
            </a:r>
            <a:r>
              <a:rPr lang="es-AR" altLang="es-AR" dirty="0" smtClean="0"/>
              <a:t> de la solución</a:t>
            </a:r>
          </a:p>
          <a:p>
            <a:pPr>
              <a:lnSpc>
                <a:spcPct val="100000"/>
              </a:lnSpc>
            </a:pPr>
            <a:r>
              <a:rPr lang="es-AR" altLang="es-AR" dirty="0" smtClean="0"/>
              <a:t>Integración continua</a:t>
            </a:r>
          </a:p>
        </p:txBody>
      </p:sp>
    </p:spTree>
    <p:extLst>
      <p:ext uri="{BB962C8B-B14F-4D97-AF65-F5344CB8AC3E}">
        <p14:creationId xmlns:p14="http://schemas.microsoft.com/office/powerpoint/2010/main" val="408443203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801062" y="3502026"/>
            <a:ext cx="10589876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l" defTabSz="80840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0" kern="1200" cap="none" spc="-89" baseline="0" dirty="0" smtClean="0">
                <a:ln w="3175">
                  <a:noFill/>
                </a:ln>
                <a:gradFill flip="none" rotWithShape="1">
                  <a:gsLst>
                    <a:gs pos="0">
                      <a:schemeClr val="tx1">
                        <a:lumMod val="65000"/>
                        <a:lumOff val="35000"/>
                      </a:schemeClr>
                    </a:gs>
                    <a:gs pos="86000">
                      <a:schemeClr val="tx1">
                        <a:lumMod val="65000"/>
                        <a:lumOff val="35000"/>
                      </a:schemeClr>
                    </a:gs>
                  </a:gsLst>
                  <a:lin ang="5400000" scaled="0"/>
                  <a:tileRect/>
                </a:gradFill>
                <a:effectLst/>
                <a:latin typeface="Segoe UI Light" pitchFamily="34" charset="0"/>
                <a:ea typeface="+mn-ea"/>
                <a:cs typeface="Arial" charset="0"/>
              </a:defRPr>
            </a:lvl1pPr>
          </a:lstStyle>
          <a:p>
            <a:pPr algn="ctr"/>
            <a:r>
              <a:rPr lang="es-AR" dirty="0" err="1" smtClean="0"/>
              <a:t>Testing</a:t>
            </a:r>
            <a:r>
              <a:rPr lang="es-AR" dirty="0" smtClean="0"/>
              <a:t> del desarrollador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42125013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smtClean="0"/>
              <a:t>Introducción</a:t>
            </a:r>
            <a:endParaRPr lang="es-AR" alt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433541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s-AR" altLang="es-AR" sz="2800" dirty="0"/>
              <a:t>¿Qué es </a:t>
            </a:r>
            <a:r>
              <a:rPr lang="es-AR" altLang="es-AR" sz="2800" dirty="0" smtClean="0"/>
              <a:t>un test?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Es una prueba que compara el resultado esperado y el obtenido al ejecutar cierta funcionalidad de un sistema.</a:t>
            </a:r>
          </a:p>
          <a:p>
            <a:pPr lvl="1">
              <a:lnSpc>
                <a:spcPct val="100000"/>
              </a:lnSpc>
            </a:pPr>
            <a:endParaRPr lang="es-AR" altLang="es-AR" sz="2446" dirty="0" smtClean="0"/>
          </a:p>
          <a:p>
            <a:pPr>
              <a:lnSpc>
                <a:spcPct val="100000"/>
              </a:lnSpc>
            </a:pPr>
            <a:r>
              <a:rPr lang="es-AR" altLang="es-AR" sz="2800" dirty="0" smtClean="0"/>
              <a:t>¿Qué es un test de desarrollador?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Código escrito por el desarrollador para testear que lo desarrollado genera los resultados esperados (caja blanca).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Es complementario a las pruebas funcionales, generalmente realizadas por un especialista en </a:t>
            </a:r>
            <a:r>
              <a:rPr lang="es-AR" altLang="es-AR" sz="2446" dirty="0" err="1" smtClean="0"/>
              <a:t>testing</a:t>
            </a:r>
            <a:r>
              <a:rPr lang="es-AR" altLang="es-AR" sz="2446" dirty="0"/>
              <a:t> </a:t>
            </a:r>
            <a:r>
              <a:rPr lang="es-AR" altLang="es-AR" sz="2446" dirty="0" smtClean="0"/>
              <a:t>(caja negra).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Generalmente se ejecutan de forma automática mediante una herramienta.</a:t>
            </a:r>
            <a:endParaRPr lang="es-AR" altLang="es-AR" sz="2446" dirty="0"/>
          </a:p>
        </p:txBody>
      </p:sp>
    </p:spTree>
    <p:extLst>
      <p:ext uri="{BB962C8B-B14F-4D97-AF65-F5344CB8AC3E}">
        <p14:creationId xmlns:p14="http://schemas.microsoft.com/office/powerpoint/2010/main" val="1701449894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 smtClean="0"/>
              <a:t>Tests</a:t>
            </a:r>
            <a:r>
              <a:rPr lang="es-AR" altLang="es-AR" dirty="0" smtClean="0"/>
              <a:t> unitarios</a:t>
            </a:r>
            <a:endParaRPr lang="es-AR" alt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5058564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s-AR" altLang="es-AR" sz="2800" dirty="0"/>
              <a:t>¿Qué es un test unitario</a:t>
            </a:r>
            <a:r>
              <a:rPr lang="es-AR" altLang="es-AR" sz="2800" dirty="0" smtClean="0"/>
              <a:t>?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Es un test que se realiza de forma unitaria, es decir, abstrayendo el objeto a testear de sus dependencias con otros componentes.</a:t>
            </a:r>
          </a:p>
          <a:p>
            <a:pPr lvl="1">
              <a:lnSpc>
                <a:spcPct val="100000"/>
              </a:lnSpc>
            </a:pPr>
            <a:r>
              <a:rPr lang="es-AR" altLang="es-AR" sz="2446" dirty="0" smtClean="0"/>
              <a:t>Prueba el comportamiento del objeto a testear.</a:t>
            </a:r>
            <a:br>
              <a:rPr lang="es-AR" altLang="es-AR" sz="2446" dirty="0" smtClean="0"/>
            </a:br>
            <a:endParaRPr lang="es-AR" altLang="es-AR" sz="2446" dirty="0" smtClean="0"/>
          </a:p>
          <a:p>
            <a:pPr>
              <a:lnSpc>
                <a:spcPct val="100000"/>
              </a:lnSpc>
            </a:pPr>
            <a:r>
              <a:rPr lang="en-GB" sz="2800" dirty="0" err="1"/>
              <a:t>Cómo</a:t>
            </a:r>
            <a:r>
              <a:rPr lang="en-GB" sz="2800" dirty="0"/>
              <a:t> </a:t>
            </a:r>
            <a:r>
              <a:rPr lang="en-GB" sz="2800" dirty="0" err="1"/>
              <a:t>escribir</a:t>
            </a:r>
            <a:r>
              <a:rPr lang="en-GB" sz="2800" dirty="0"/>
              <a:t> tests </a:t>
            </a:r>
            <a:r>
              <a:rPr lang="en-GB" sz="2800" dirty="0" err="1"/>
              <a:t>unitarios</a:t>
            </a:r>
            <a:r>
              <a:rPr lang="en-GB" sz="28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2446" dirty="0"/>
              <a:t>Setup de </a:t>
            </a:r>
            <a:r>
              <a:rPr lang="en-US" sz="2446" dirty="0" err="1"/>
              <a:t>precondiciones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Ejecutar</a:t>
            </a:r>
            <a:r>
              <a:rPr lang="en-US" sz="2446" dirty="0"/>
              <a:t> el </a:t>
            </a:r>
            <a:r>
              <a:rPr lang="en-US" sz="2446" dirty="0" err="1"/>
              <a:t>código</a:t>
            </a:r>
            <a:r>
              <a:rPr lang="en-US" sz="2446" dirty="0"/>
              <a:t> a </a:t>
            </a:r>
            <a:r>
              <a:rPr lang="en-US" sz="2446" dirty="0" err="1"/>
              <a:t>testear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Realizar</a:t>
            </a:r>
            <a:r>
              <a:rPr lang="en-US" sz="2446" dirty="0"/>
              <a:t> asserts </a:t>
            </a:r>
            <a:r>
              <a:rPr lang="en-US" sz="2446" dirty="0" err="1"/>
              <a:t>sobre</a:t>
            </a:r>
            <a:r>
              <a:rPr lang="en-US" sz="2446" dirty="0"/>
              <a:t> los </a:t>
            </a:r>
            <a:r>
              <a:rPr lang="en-US" sz="2446" dirty="0" err="1"/>
              <a:t>resultados</a:t>
            </a:r>
            <a:r>
              <a:rPr lang="en-US" sz="2446" dirty="0"/>
              <a:t> </a:t>
            </a:r>
            <a:r>
              <a:rPr lang="en-US" sz="2446" dirty="0" err="1"/>
              <a:t>esperados</a:t>
            </a:r>
            <a:r>
              <a:rPr lang="en-GB" sz="2800" dirty="0"/>
              <a:t> </a:t>
            </a:r>
            <a:endParaRPr lang="en-GB" sz="2400" i="1" dirty="0"/>
          </a:p>
          <a:p>
            <a:pPr marL="0" indent="0">
              <a:lnSpc>
                <a:spcPct val="100000"/>
              </a:lnSpc>
              <a:buNone/>
            </a:pPr>
            <a:endParaRPr lang="es-AR" altLang="es-AR" sz="2800" dirty="0"/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1084" y="3581277"/>
            <a:ext cx="3080081" cy="191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8638362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8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AR" altLang="es-AR" dirty="0" err="1" smtClean="0"/>
              <a:t>Tests</a:t>
            </a:r>
            <a:r>
              <a:rPr lang="es-AR" altLang="es-AR" dirty="0" smtClean="0"/>
              <a:t> unitarios</a:t>
            </a:r>
            <a:endParaRPr lang="es-AR" altLang="es-AR" dirty="0"/>
          </a:p>
        </p:txBody>
      </p:sp>
      <p:sp>
        <p:nvSpPr>
          <p:cNvPr id="185349" name="Rectangle 5"/>
          <p:cNvSpPr>
            <a:spLocks noGrp="1" noChangeArrowheads="1"/>
          </p:cNvSpPr>
          <p:nvPr>
            <p:ph type="body" idx="1"/>
          </p:nvPr>
        </p:nvSpPr>
        <p:spPr>
          <a:xfrm>
            <a:off x="519247" y="1447801"/>
            <a:ext cx="11151918" cy="4561249"/>
          </a:xfr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dirty="0"/>
              <a:t> Un </a:t>
            </a:r>
            <a:r>
              <a:rPr lang="en-US" sz="2800" dirty="0" err="1"/>
              <a:t>buen</a:t>
            </a:r>
            <a:r>
              <a:rPr lang="en-US" sz="2800" dirty="0"/>
              <a:t> test </a:t>
            </a:r>
            <a:r>
              <a:rPr lang="en-US" sz="2800" dirty="0" err="1"/>
              <a:t>unitario</a:t>
            </a:r>
            <a:r>
              <a:rPr lang="en-US" sz="2800" dirty="0"/>
              <a:t>:</a:t>
            </a:r>
          </a:p>
          <a:p>
            <a:pPr lvl="1">
              <a:lnSpc>
                <a:spcPct val="100000"/>
              </a:lnSpc>
            </a:pPr>
            <a:r>
              <a:rPr lang="en-US" sz="2446" dirty="0" err="1"/>
              <a:t>Documenta</a:t>
            </a:r>
            <a:r>
              <a:rPr lang="en-US" sz="2446" dirty="0"/>
              <a:t> el </a:t>
            </a:r>
            <a:r>
              <a:rPr lang="en-US" sz="2446" dirty="0" err="1"/>
              <a:t>diseño</a:t>
            </a:r>
            <a:r>
              <a:rPr lang="en-US" sz="2446" dirty="0"/>
              <a:t> de la </a:t>
            </a:r>
            <a:r>
              <a:rPr lang="en-US" sz="2446" dirty="0" err="1"/>
              <a:t>aplicación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Tiene</a:t>
            </a:r>
            <a:r>
              <a:rPr lang="en-US" sz="2446" dirty="0"/>
              <a:t> control total de </a:t>
            </a:r>
            <a:r>
              <a:rPr lang="en-US" sz="2446" dirty="0" err="1"/>
              <a:t>todos</a:t>
            </a:r>
            <a:r>
              <a:rPr lang="en-US" sz="2446" dirty="0"/>
              <a:t> los </a:t>
            </a:r>
            <a:r>
              <a:rPr lang="en-US" sz="2446" dirty="0" err="1"/>
              <a:t>componentes</a:t>
            </a:r>
            <a:r>
              <a:rPr lang="en-US" sz="2446" dirty="0"/>
              <a:t> </a:t>
            </a:r>
            <a:r>
              <a:rPr lang="en-US" sz="2446" dirty="0" err="1"/>
              <a:t>en</a:t>
            </a:r>
            <a:r>
              <a:rPr lang="en-US" sz="2446" dirty="0"/>
              <a:t> </a:t>
            </a:r>
            <a:r>
              <a:rPr lang="en-US" sz="2446" dirty="0" err="1"/>
              <a:t>ejecución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Puede</a:t>
            </a:r>
            <a:r>
              <a:rPr lang="en-US" sz="2446" dirty="0"/>
              <a:t> </a:t>
            </a:r>
            <a:r>
              <a:rPr lang="en-US" sz="2446" dirty="0" err="1"/>
              <a:t>ejecutarse</a:t>
            </a:r>
            <a:r>
              <a:rPr lang="en-US" sz="2446" dirty="0"/>
              <a:t> </a:t>
            </a:r>
            <a:r>
              <a:rPr lang="en-US" sz="2446" dirty="0" err="1"/>
              <a:t>en</a:t>
            </a:r>
            <a:r>
              <a:rPr lang="en-US" sz="2446" dirty="0"/>
              <a:t> </a:t>
            </a:r>
            <a:r>
              <a:rPr lang="en-US" sz="2446" dirty="0" err="1"/>
              <a:t>cualquier</a:t>
            </a:r>
            <a:r>
              <a:rPr lang="en-US" sz="2446" dirty="0"/>
              <a:t> </a:t>
            </a:r>
            <a:r>
              <a:rPr lang="en-US" sz="2446" dirty="0" err="1"/>
              <a:t>orden</a:t>
            </a:r>
            <a:r>
              <a:rPr lang="en-US" sz="2446" dirty="0"/>
              <a:t> </a:t>
            </a:r>
            <a:r>
              <a:rPr lang="en-US" sz="2446" dirty="0" err="1"/>
              <a:t>si</a:t>
            </a:r>
            <a:r>
              <a:rPr lang="en-US" sz="2446" dirty="0"/>
              <a:t> </a:t>
            </a:r>
            <a:r>
              <a:rPr lang="en-US" sz="2446" dirty="0" err="1"/>
              <a:t>es</a:t>
            </a:r>
            <a:r>
              <a:rPr lang="en-US" sz="2446" dirty="0"/>
              <a:t> parte de </a:t>
            </a:r>
            <a:r>
              <a:rPr lang="en-US" sz="2446" dirty="0" err="1"/>
              <a:t>muchos</a:t>
            </a:r>
            <a:r>
              <a:rPr lang="en-US" sz="2446" dirty="0"/>
              <a:t> </a:t>
            </a:r>
            <a:r>
              <a:rPr lang="en-US" sz="2446" dirty="0" err="1"/>
              <a:t>otros</a:t>
            </a:r>
            <a:r>
              <a:rPr lang="en-US" sz="2446" dirty="0"/>
              <a:t> tests</a:t>
            </a:r>
          </a:p>
          <a:p>
            <a:pPr lvl="1">
              <a:lnSpc>
                <a:spcPct val="100000"/>
              </a:lnSpc>
            </a:pPr>
            <a:r>
              <a:rPr lang="en-US" sz="2446" dirty="0" err="1"/>
              <a:t>Retorna</a:t>
            </a:r>
            <a:r>
              <a:rPr lang="en-US" sz="2446" dirty="0"/>
              <a:t> </a:t>
            </a:r>
            <a:r>
              <a:rPr lang="en-US" sz="2446" dirty="0" err="1"/>
              <a:t>consistentemente</a:t>
            </a:r>
            <a:r>
              <a:rPr lang="en-US" sz="2446" dirty="0"/>
              <a:t> el </a:t>
            </a:r>
            <a:r>
              <a:rPr lang="en-US" sz="2446" dirty="0" err="1"/>
              <a:t>mismo</a:t>
            </a:r>
            <a:r>
              <a:rPr lang="en-US" sz="2446" dirty="0"/>
              <a:t> </a:t>
            </a:r>
            <a:r>
              <a:rPr lang="en-US" sz="2446" dirty="0" err="1"/>
              <a:t>resultado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Prueba</a:t>
            </a:r>
            <a:r>
              <a:rPr lang="en-US" sz="2446" dirty="0"/>
              <a:t> un </a:t>
            </a:r>
            <a:r>
              <a:rPr lang="en-US" sz="2446" dirty="0" err="1"/>
              <a:t>único</a:t>
            </a:r>
            <a:r>
              <a:rPr lang="en-US" sz="2446" dirty="0"/>
              <a:t> </a:t>
            </a:r>
            <a:r>
              <a:rPr lang="en-US" sz="2446" dirty="0" err="1"/>
              <a:t>concepto</a:t>
            </a:r>
            <a:r>
              <a:rPr lang="en-US" sz="2446" dirty="0"/>
              <a:t> </a:t>
            </a:r>
            <a:r>
              <a:rPr lang="en-US" sz="2446" dirty="0" err="1"/>
              <a:t>lógico</a:t>
            </a:r>
            <a:r>
              <a:rPr lang="en-US" sz="2446" dirty="0"/>
              <a:t> </a:t>
            </a:r>
            <a:r>
              <a:rPr lang="en-US" sz="2446" dirty="0" err="1"/>
              <a:t>en</a:t>
            </a:r>
            <a:r>
              <a:rPr lang="en-US" sz="2446" dirty="0"/>
              <a:t> el </a:t>
            </a:r>
            <a:r>
              <a:rPr lang="en-US" sz="2446" dirty="0" err="1"/>
              <a:t>sistema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Tiene</a:t>
            </a:r>
            <a:r>
              <a:rPr lang="en-US" sz="2446" dirty="0"/>
              <a:t> un </a:t>
            </a:r>
            <a:r>
              <a:rPr lang="en-US" sz="2446" dirty="0" err="1"/>
              <a:t>nombre</a:t>
            </a:r>
            <a:r>
              <a:rPr lang="en-US" sz="2446" dirty="0"/>
              <a:t> </a:t>
            </a:r>
            <a:r>
              <a:rPr lang="en-US" sz="2446" dirty="0" err="1"/>
              <a:t>claro</a:t>
            </a:r>
            <a:r>
              <a:rPr lang="en-US" sz="2446" dirty="0"/>
              <a:t> y </a:t>
            </a:r>
            <a:r>
              <a:rPr lang="en-US" sz="2446" dirty="0" err="1"/>
              <a:t>consistente</a:t>
            </a:r>
            <a:endParaRPr lang="en-US" sz="2446" dirty="0"/>
          </a:p>
          <a:p>
            <a:pPr lvl="1">
              <a:lnSpc>
                <a:spcPct val="100000"/>
              </a:lnSpc>
            </a:pPr>
            <a:r>
              <a:rPr lang="en-US" sz="2446" dirty="0" err="1"/>
              <a:t>Es</a:t>
            </a:r>
            <a:r>
              <a:rPr lang="en-US" sz="2446" dirty="0"/>
              <a:t> legible</a:t>
            </a:r>
          </a:p>
          <a:p>
            <a:pPr lvl="1">
              <a:lnSpc>
                <a:spcPct val="100000"/>
              </a:lnSpc>
            </a:pPr>
            <a:r>
              <a:rPr lang="en-US" sz="2446" dirty="0" err="1"/>
              <a:t>Es</a:t>
            </a:r>
            <a:r>
              <a:rPr lang="en-US" sz="2446" dirty="0"/>
              <a:t> </a:t>
            </a:r>
            <a:r>
              <a:rPr lang="en-US" sz="2446" dirty="0" err="1"/>
              <a:t>mantenible</a:t>
            </a:r>
            <a:endParaRPr lang="en-US" sz="2446" dirty="0"/>
          </a:p>
          <a:p>
            <a:pPr>
              <a:lnSpc>
                <a:spcPct val="100000"/>
              </a:lnSpc>
            </a:pPr>
            <a:endParaRPr lang="es-AR" altLang="es-AR" sz="2800" dirty="0"/>
          </a:p>
        </p:txBody>
      </p:sp>
    </p:spTree>
    <p:extLst>
      <p:ext uri="{BB962C8B-B14F-4D97-AF65-F5344CB8AC3E}">
        <p14:creationId xmlns:p14="http://schemas.microsoft.com/office/powerpoint/2010/main" val="2596282858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Metro Template Light 16x9">
  <a:themeElements>
    <a:clrScheme name="Custom 3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AEEF"/>
      </a:accent1>
      <a:accent2>
        <a:srgbClr val="8CC600"/>
      </a:accent2>
      <a:accent3>
        <a:srgbClr val="FF8A00"/>
      </a:accent3>
      <a:accent4>
        <a:srgbClr val="FF0097"/>
      </a:accent4>
      <a:accent5>
        <a:srgbClr val="0071BC"/>
      </a:accent5>
      <a:accent6>
        <a:srgbClr val="910091"/>
      </a:accent6>
      <a:hlink>
        <a:srgbClr val="0071BC"/>
      </a:hlink>
      <a:folHlink>
        <a:srgbClr val="0071BC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<a:prstTxWarp prst="textNoShape">
          <a:avLst/>
        </a:prstTxWarp>
        <a:noAutofit/>
      </a:bodyPr>
      <a:lstStyle>
        <a:defPPr defTabSz="914099" fontAlgn="base">
          <a:spcBef>
            <a:spcPct val="0"/>
          </a:spcBef>
          <a:spcAft>
            <a:spcPct val="0"/>
          </a:spcAft>
          <a:defRPr spc="-5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4000" dirty="0" err="1" smtClean="0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80000">
                  <a:schemeClr val="tx1">
                    <a:lumMod val="65000"/>
                    <a:lumOff val="35000"/>
                  </a:schemeClr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Social Workplace" id="{C6563241-F729-4F9B-8DA9-402A955FA37B}" vid="{3E3B0694-6991-4ABE-B2DD-2CB2D8E8DF98}"/>
    </a:ext>
  </a:extLst>
</a:theme>
</file>

<file path=ppt/theme/theme2.xml><?xml version="1.0" encoding="utf-8"?>
<a:theme xmlns:a="http://schemas.openxmlformats.org/drawingml/2006/main" name="SPC2013_Keynote_Template_DRAFT1">
  <a:themeElements>
    <a:clrScheme name="SPC2012 - Business">
      <a:dk1>
        <a:srgbClr val="505050"/>
      </a:dk1>
      <a:lt1>
        <a:srgbClr val="FFFFFF"/>
      </a:lt1>
      <a:dk2>
        <a:srgbClr val="012654"/>
      </a:dk2>
      <a:lt2>
        <a:srgbClr val="00AEEF"/>
      </a:lt2>
      <a:accent1>
        <a:srgbClr val="BA141A"/>
      </a:accent1>
      <a:accent2>
        <a:srgbClr val="00A651"/>
      </a:accent2>
      <a:accent3>
        <a:srgbClr val="F26522"/>
      </a:accent3>
      <a:accent4>
        <a:srgbClr val="68217A"/>
      </a:accent4>
      <a:accent5>
        <a:srgbClr val="B4009E"/>
      </a:accent5>
      <a:accent6>
        <a:srgbClr val="008272"/>
      </a:accent6>
      <a:hlink>
        <a:srgbClr val="F26522"/>
      </a:hlink>
      <a:folHlink>
        <a:srgbClr val="F7A27A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1_Metro Template Light 16x9">
  <a:themeElements>
    <a:clrScheme name="Custom 3">
      <a:dk1>
        <a:srgbClr val="000000"/>
      </a:dk1>
      <a:lt1>
        <a:srgbClr val="FFFFFF"/>
      </a:lt1>
      <a:dk2>
        <a:srgbClr val="3F3F3F"/>
      </a:dk2>
      <a:lt2>
        <a:srgbClr val="F2F2F2"/>
      </a:lt2>
      <a:accent1>
        <a:srgbClr val="00AEEF"/>
      </a:accent1>
      <a:accent2>
        <a:srgbClr val="8CC600"/>
      </a:accent2>
      <a:accent3>
        <a:srgbClr val="FF8A00"/>
      </a:accent3>
      <a:accent4>
        <a:srgbClr val="FF0097"/>
      </a:accent4>
      <a:accent5>
        <a:srgbClr val="0071BC"/>
      </a:accent5>
      <a:accent6>
        <a:srgbClr val="910091"/>
      </a:accent6>
      <a:hlink>
        <a:srgbClr val="0071BC"/>
      </a:hlink>
      <a:folHlink>
        <a:srgbClr val="0071BC"/>
      </a:folHlink>
    </a:clrScheme>
    <a:fontScheme name="Microsoft Corporate Font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6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91440" tIns="45720" rIns="45720" bIns="91440" numCol="1" spcCol="0" rtlCol="0" fromWordArt="0" anchor="b" anchorCtr="0" forceAA="0" compatLnSpc="1">
        <a:prstTxWarp prst="textNoShape">
          <a:avLst/>
        </a:prstTxWarp>
        <a:noAutofit/>
      </a:bodyPr>
      <a:lstStyle>
        <a:defPPr defTabSz="914099" fontAlgn="base">
          <a:spcBef>
            <a:spcPct val="0"/>
          </a:spcBef>
          <a:spcAft>
            <a:spcPct val="0"/>
          </a:spcAft>
          <a:defRPr spc="-5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latin typeface="Segoe UI" pitchFamily="34" charset="0"/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4000" dirty="0" err="1" smtClean="0">
            <a:gradFill>
              <a:gsLst>
                <a:gs pos="0">
                  <a:schemeClr val="tx1">
                    <a:lumMod val="75000"/>
                    <a:lumOff val="25000"/>
                  </a:schemeClr>
                </a:gs>
                <a:gs pos="80000">
                  <a:schemeClr val="tx1">
                    <a:lumMod val="65000"/>
                    <a:lumOff val="35000"/>
                  </a:schemeClr>
                </a:gs>
              </a:gsLst>
              <a:lin ang="16200000" scaled="0"/>
            </a:gradFill>
            <a:latin typeface="Segoe UI Light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?mso-contentType ?>
<SharedContentType xmlns="Microsoft.SharePoint.Taxonomy.ContentTypeSync" SourceId="e5351508-46ca-4454-b07c-bc767568d5f1" ContentTypeId="0x0101009F858E1B7D9342B795C788B53F54E138" PreviousValue="false"/>
</file>

<file path=customXml/item2.xml><?xml version="1.0" encoding="utf-8"?>
<?mso-contentType ?>
<spe:Receivers xmlns:spe="http://schemas.microsoft.com/sharepoint/events">
  <Receiver>
    <Name/>
    <Synchronization>Asynchronous</Synchronization>
    <Type>10001</Type>
    <SequenceNumber>10000</SequenceNumber>
    <Assembly>Microsoft.RTG.EventReceivers, Version=1.0.0.0, Culture=neutral, PublicKeyToken=12dc7f0b648efec3</Assembly>
    <Class>Microsoft.RTG.EventReceivers.AssetFileEventReceiver</Class>
    <Data/>
    <Filter/>
  </Receiver>
  <Receiver>
    <Name/>
    <Synchronization>Asynchronous</Synchronization>
    <Type>10002</Type>
    <SequenceNumber>10000</SequenceNumber>
    <Assembly>Microsoft.RTG.EventReceivers, Version=1.0.0.0, Culture=neutral, PublicKeyToken=12dc7f0b648efec3</Assembly>
    <Class>Microsoft.RTG.EventReceivers.AssetFileEventReceiver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RTG Asset File" ma:contentTypeID="0x0101009F858E1B7D9342B795C788B53F54E1380091B2ACDBF8CC8745AF6BBB268F89ECBF" ma:contentTypeVersion="1" ma:contentTypeDescription="Crear nuevo documento." ma:contentTypeScope="" ma:versionID="b775c03566686602620a201f6744a40b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ebba8a198e9bb40c3eeca6d0bd41257a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5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B7799AE-5935-4791-AB97-7DFEB3E9DB45}">
  <ds:schemaRefs>
    <ds:schemaRef ds:uri="Microsoft.SharePoint.Taxonomy.ContentTypeSync"/>
  </ds:schemaRefs>
</ds:datastoreItem>
</file>

<file path=customXml/itemProps2.xml><?xml version="1.0" encoding="utf-8"?>
<ds:datastoreItem xmlns:ds="http://schemas.openxmlformats.org/officeDocument/2006/customXml" ds:itemID="{0B50B75D-243C-457B-8958-4F95BD31B0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0208E0F4-FE14-4B82-B27A-0E40833F27A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4FA0A707-7857-4B74-A994-42FA3B6A9614}">
  <ds:schemaRefs>
    <ds:schemaRef ds:uri="http://schemas.microsoft.com/sharepoint/v3/contenttype/forms"/>
  </ds:schemaRefs>
</ds:datastoreItem>
</file>

<file path=customXml/itemProps5.xml><?xml version="1.0" encoding="utf-8"?>
<ds:datastoreItem xmlns:ds="http://schemas.openxmlformats.org/officeDocument/2006/customXml" ds:itemID="{2C8098EC-BD0F-4988-8F2F-6892F80F8076}">
  <ds:schemaRefs>
    <ds:schemaRef ds:uri="http://purl.org/dc/elements/1.1/"/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64176</TotalTime>
  <Words>1371</Words>
  <Application>Microsoft Office PowerPoint</Application>
  <PresentationFormat>Widescreen</PresentationFormat>
  <Paragraphs>198</Paragraphs>
  <Slides>32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43" baseType="lpstr">
      <vt:lpstr>Arial</vt:lpstr>
      <vt:lpstr>Calibri</vt:lpstr>
      <vt:lpstr>Consolas</vt:lpstr>
      <vt:lpstr>Segoe Pro Light</vt:lpstr>
      <vt:lpstr>Segoe UI</vt:lpstr>
      <vt:lpstr>Segoe UI Light</vt:lpstr>
      <vt:lpstr>Vijaya</vt:lpstr>
      <vt:lpstr>Wingdings</vt:lpstr>
      <vt:lpstr>Metro Template Light 16x9</vt:lpstr>
      <vt:lpstr>SPC2013_Keynote_Template_DRAFT1</vt:lpstr>
      <vt:lpstr>1_Metro Template Light 16x9</vt:lpstr>
      <vt:lpstr>Programa de entrenamiento intensivo </vt:lpstr>
      <vt:lpstr>Sobre los instructores</vt:lpstr>
      <vt:lpstr>Sobre los instructores</vt:lpstr>
      <vt:lpstr>Objetivos del Módulo</vt:lpstr>
      <vt:lpstr>Agenda</vt:lpstr>
      <vt:lpstr>PowerPoint Presentation</vt:lpstr>
      <vt:lpstr>Introducción</vt:lpstr>
      <vt:lpstr>Tests unitarios</vt:lpstr>
      <vt:lpstr>Tests unitarios</vt:lpstr>
      <vt:lpstr>Tests de integración</vt:lpstr>
      <vt:lpstr>Tests de integración</vt:lpstr>
      <vt:lpstr>Tests de integración</vt:lpstr>
      <vt:lpstr>PowerPoint Presentation</vt:lpstr>
      <vt:lpstr>Tip 1: Programación orientada a interfaces</vt:lpstr>
      <vt:lpstr>Tip 2: Inyección de dependencias por constructor</vt:lpstr>
      <vt:lpstr>Tip 2: Inyección de dependencias por constructor</vt:lpstr>
      <vt:lpstr>Tip 3: Favorecer la composición por sobre la herencia</vt:lpstr>
      <vt:lpstr>Tip 4: Generar Tests Unitarios</vt:lpstr>
      <vt:lpstr>Tip 5: Mocking de dependencias</vt:lpstr>
      <vt:lpstr>Tip 5: Mocking de dependencias</vt:lpstr>
      <vt:lpstr>Tip 5: Mocking de dependencias</vt:lpstr>
      <vt:lpstr>Tip 5: Mocking de dependencias</vt:lpstr>
      <vt:lpstr>Tip 6: Escribiendo código testeable</vt:lpstr>
      <vt:lpstr>Tip 7: Wrappers para encapsular dependencias estáticas</vt:lpstr>
      <vt:lpstr>PowerPoint Presentation</vt:lpstr>
      <vt:lpstr>Deploy de la solución</vt:lpstr>
      <vt:lpstr>Deploy de la solución</vt:lpstr>
      <vt:lpstr>PowerPoint Presentation</vt:lpstr>
      <vt:lpstr>Integración continua</vt:lpstr>
      <vt:lpstr>Integración continua</vt:lpstr>
      <vt:lpstr>PowerPoint Presentation</vt:lpstr>
      <vt:lpstr>PowerPoint Presentation</vt:lpstr>
    </vt:vector>
  </TitlesOfParts>
  <Company>baufest</Company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PEI</dc:title>
  <dc:creator>lgoldin;csmirnoff</dc:creator>
  <cp:keywords/>
  <dc:description/>
  <cp:lastModifiedBy>Smirnoff Christian (Consultora Baufest)</cp:lastModifiedBy>
  <cp:revision>1312</cp:revision>
  <dcterms:created xsi:type="dcterms:W3CDTF">2013-09-25T20:22:51Z</dcterms:created>
  <dcterms:modified xsi:type="dcterms:W3CDTF">2016-04-15T03:33:51Z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0x0101009F858E1B7D9342B795C788B53F54E1380091B2ACDBF8CC8745AF6BBB268F89ECBF</vt:lpwstr>
  </property>
  <property fmtid="{D5CDD505-2E9C-101B-9397-08002B2CF9AE}" pid="3" name="TaxKeyword">
    <vt:lpwstr>274;#Yammer|11111111-1111-1111-1111-111111111111;#273;#Office 365|11111111-1111-1111-1111-111111111111;#276;#SharePoint|11111111-1111-1111-1111-111111111111</vt:lpwstr>
  </property>
  <property fmtid="{D5CDD505-2E9C-101B-9397-08002B2CF9AE}" pid="4" name="Audiences">
    <vt:lpwstr/>
  </property>
  <property fmtid="{D5CDD505-2E9C-101B-9397-08002B2CF9AE}" pid="5" name="Capabilities">
    <vt:lpwstr/>
  </property>
  <property fmtid="{D5CDD505-2E9C-101B-9397-08002B2CF9AE}" pid="6" name="Region">
    <vt:lpwstr/>
  </property>
  <property fmtid="{D5CDD505-2E9C-101B-9397-08002B2CF9AE}" pid="7" name="Segments">
    <vt:lpwstr/>
  </property>
  <property fmtid="{D5CDD505-2E9C-101B-9397-08002B2CF9AE}" pid="8" name="Confidentiality">
    <vt:lpwstr>21;#Microsoft confidential|461efa83-0283-486a-a8d5-943328f3693f</vt:lpwstr>
  </property>
  <property fmtid="{D5CDD505-2E9C-101B-9397-08002B2CF9AE}" pid="9" name="ActivitiesAndPrograms">
    <vt:lpwstr>12990;#Microsoft product launch campaigns|e634bb7f-b77b-4305-b346-03da1c4c6f6e;#17801;#customer previews|e2bbe8c6-02ca-433d-b282-9f545cdfab07</vt:lpwstr>
  </property>
  <property fmtid="{D5CDD505-2E9C-101B-9397-08002B2CF9AE}" pid="10" name="Partners">
    <vt:lpwstr/>
  </property>
  <property fmtid="{D5CDD505-2E9C-101B-9397-08002B2CF9AE}" pid="11" name="Groups">
    <vt:lpwstr/>
  </property>
  <property fmtid="{D5CDD505-2E9C-101B-9397-08002B2CF9AE}" pid="12" name="Topics">
    <vt:lpwstr/>
  </property>
  <property fmtid="{D5CDD505-2E9C-101B-9397-08002B2CF9AE}" pid="13" name="Industries">
    <vt:lpwstr/>
  </property>
  <property fmtid="{D5CDD505-2E9C-101B-9397-08002B2CF9AE}" pid="14" name="Roles">
    <vt:lpwstr/>
  </property>
  <property fmtid="{D5CDD505-2E9C-101B-9397-08002B2CF9AE}" pid="15" name="SMSGDomain">
    <vt:lpwstr>13357;#Microsoft Office Division|998d7cd0-7f52-4d06-a505-529ce4856340;#12156;#SharePoint Marketing Group|38fce096-29c2-492a-80df-81d2fa31b3d6</vt:lpwstr>
  </property>
  <property fmtid="{D5CDD505-2E9C-101B-9397-08002B2CF9AE}" pid="16" name="Competitors">
    <vt:lpwstr/>
  </property>
  <property fmtid="{D5CDD505-2E9C-101B-9397-08002B2CF9AE}" pid="17" name="BusinessArchitecture">
    <vt:lpwstr/>
  </property>
  <property fmtid="{D5CDD505-2E9C-101B-9397-08002B2CF9AE}" pid="18" name="Products">
    <vt:lpwstr>10899;#Microsoft Office|3a4e9862-cdce-4bdc-8664-91038e3eb1e9;#16039;#Microsoft Office future versions|b77148c7-a73d-44bc-a163-bb7920270559;#14528;#Microsoft SharePoint|58fdf744-ba0b-4be8-990e-0d9024c872fd;#18186;#Microsoft SharePoint Server 2013 (Version)</vt:lpwstr>
  </property>
  <property fmtid="{D5CDD505-2E9C-101B-9397-08002B2CF9AE}" pid="19" name="_dlc_policyId">
    <vt:lpwstr/>
  </property>
  <property fmtid="{D5CDD505-2E9C-101B-9397-08002B2CF9AE}" pid="20" name="ItemRetentionFormula">
    <vt:lpwstr/>
  </property>
  <property fmtid="{D5CDD505-2E9C-101B-9397-08002B2CF9AE}" pid="21" name="ItemType">
    <vt:lpwstr>10070;#presentation slides|3ba3fe7b-e0a0-4921-8b33-d25a05c69d10</vt:lpwstr>
  </property>
  <property fmtid="{D5CDD505-2E9C-101B-9397-08002B2CF9AE}" pid="22" name="LastUpdatedByBatchTagging">
    <vt:bool>false</vt:bool>
  </property>
  <property fmtid="{D5CDD505-2E9C-101B-9397-08002B2CF9AE}" pid="23" name="Languages">
    <vt:lpwstr/>
  </property>
  <property fmtid="{D5CDD505-2E9C-101B-9397-08002B2CF9AE}" pid="24" name="_dlc_DocIdItemGuid">
    <vt:lpwstr>1a6e5196-2108-4f34-a645-44c6da67e10a</vt:lpwstr>
  </property>
  <property fmtid="{D5CDD505-2E9C-101B-9397-08002B2CF9AE}" pid="25" name="WorkflowCreationPath">
    <vt:lpwstr>d3765c0c-e2b5-4307-934b-d5d862e93ab3,3;d3765c0c-e2b5-4307-934b-d5d862e93ab3,3;</vt:lpwstr>
  </property>
  <property fmtid="{D5CDD505-2E9C-101B-9397-08002B2CF9AE}" pid="26" name="IsMyDocuments">
    <vt:bool>true</vt:bool>
  </property>
  <property fmtid="{D5CDD505-2E9C-101B-9397-08002B2CF9AE}" pid="27" name="WorkflowChangePath">
    <vt:lpwstr>d3765c0c-e2b5-4307-934b-d5d862e93ab3,4;d3765c0c-e2b5-4307-934b-d5d862e93ab3,4;d3765c0c-e2b5-4307-934b-d5d862e93ab3,9;d3765c0c-e2b5-4307-934b-d5d862e93ab3,9;d3765c0c-e2b5-4307-934b-d5d862e93ab3,14;d3765c0c-e2b5-4307-934b-d5d862e93ab3,20;</vt:lpwstr>
  </property>
  <property fmtid="{D5CDD505-2E9C-101B-9397-08002B2CF9AE}" pid="28" name="messageframeworktype">
    <vt:lpwstr/>
  </property>
  <property fmtid="{D5CDD505-2E9C-101B-9397-08002B2CF9AE}" pid="29" name="SMSGTags">
    <vt:lpwstr/>
  </property>
  <property fmtid="{D5CDD505-2E9C-101B-9397-08002B2CF9AE}" pid="30" name="EnterpriseDomainTags">
    <vt:lpwstr/>
  </property>
  <property fmtid="{D5CDD505-2E9C-101B-9397-08002B2CF9AE}" pid="31" name="EnterpriseDomainTagsTaxHTField0">
    <vt:lpwstr/>
  </property>
  <property fmtid="{D5CDD505-2E9C-101B-9397-08002B2CF9AE}" pid="32" name="_docset_NoMedatataSyncRequired">
    <vt:lpwstr>False</vt:lpwstr>
  </property>
  <property fmtid="{D5CDD505-2E9C-101B-9397-08002B2CF9AE}" pid="33" name="SMSGTagsTaxHTField0">
    <vt:lpwstr/>
  </property>
  <property fmtid="{D5CDD505-2E9C-101B-9397-08002B2CF9AE}" pid="34" name="TaxCatchAll">
    <vt:lpwstr>11;#Office 365;#3;#Yammer;#14;#SharePoint</vt:lpwstr>
  </property>
  <property fmtid="{D5CDD505-2E9C-101B-9397-08002B2CF9AE}" pid="35" name="TaxKeywordTaxHTField">
    <vt:lpwstr>Office 365|11111111-1111-1111-1111-111111111111;Yammer|11111111-1111-1111-1111-111111111111;SharePoint|11111111-1111-1111-1111-111111111111</vt:lpwstr>
  </property>
</Properties>
</file>